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305" r:id="rId2"/>
    <p:sldId id="306" r:id="rId3"/>
    <p:sldId id="258" r:id="rId4"/>
    <p:sldId id="259" r:id="rId5"/>
    <p:sldId id="265" r:id="rId6"/>
    <p:sldId id="267" r:id="rId7"/>
    <p:sldId id="303" r:id="rId8"/>
    <p:sldId id="268" r:id="rId9"/>
    <p:sldId id="269" r:id="rId10"/>
    <p:sldId id="270" r:id="rId11"/>
    <p:sldId id="304" r:id="rId12"/>
    <p:sldId id="301" r:id="rId13"/>
    <p:sldId id="300" r:id="rId14"/>
    <p:sldId id="302" r:id="rId15"/>
    <p:sldId id="309" r:id="rId16"/>
    <p:sldId id="282" r:id="rId17"/>
    <p:sldId id="283" r:id="rId18"/>
    <p:sldId id="284" r:id="rId19"/>
    <p:sldId id="287" r:id="rId20"/>
    <p:sldId id="295" r:id="rId21"/>
    <p:sldId id="296" r:id="rId22"/>
    <p:sldId id="297" r:id="rId23"/>
    <p:sldId id="288" r:id="rId24"/>
    <p:sldId id="291" r:id="rId25"/>
    <p:sldId id="298" r:id="rId26"/>
    <p:sldId id="294" r:id="rId27"/>
    <p:sldId id="289" r:id="rId28"/>
    <p:sldId id="290" r:id="rId29"/>
    <p:sldId id="308" r:id="rId30"/>
    <p:sldId id="307"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86CD"/>
    <a:srgbClr val="9EC4E6"/>
    <a:srgbClr val="79ADDD"/>
    <a:srgbClr val="5195D3"/>
    <a:srgbClr val="0097CC"/>
    <a:srgbClr val="3B87CD"/>
    <a:srgbClr val="AABFE4"/>
    <a:srgbClr val="0079A4"/>
    <a:srgbClr val="90ADDC"/>
    <a:srgbClr val="8FAA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277" autoAdjust="0"/>
  </p:normalViewPr>
  <p:slideViewPr>
    <p:cSldViewPr snapToGrid="0">
      <p:cViewPr varScale="1">
        <p:scale>
          <a:sx n="49" d="100"/>
          <a:sy n="49" d="100"/>
        </p:scale>
        <p:origin x="15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098952-BE71-44A6-891C-7DBFBDC58AA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65185716-432C-4A34-9D90-D49301506EFB}">
      <dgm:prSet phldrT="[Texte]" custT="1"/>
      <dgm:spPr>
        <a:solidFill>
          <a:schemeClr val="accent5">
            <a:lumMod val="50000"/>
          </a:schemeClr>
        </a:solidFill>
        <a:ln>
          <a:solidFill>
            <a:schemeClr val="accent1">
              <a:lumMod val="50000"/>
            </a:schemeClr>
          </a:solidFill>
        </a:ln>
      </dgm:spPr>
      <dgm:t>
        <a:bodyPr/>
        <a:lstStyle/>
        <a:p>
          <a:r>
            <a:rPr lang="fr-FR" sz="2200" dirty="0"/>
            <a:t>   Développer une application mobile pour le grand public</a:t>
          </a:r>
        </a:p>
      </dgm:t>
    </dgm:pt>
    <dgm:pt modelId="{F3AD16E0-8C67-4CAF-85EF-B3049B0CE47A}" type="parTrans" cxnId="{38106DDD-7322-48E0-A789-9A1C2B952B4B}">
      <dgm:prSet/>
      <dgm:spPr/>
      <dgm:t>
        <a:bodyPr/>
        <a:lstStyle/>
        <a:p>
          <a:endParaRPr lang="fr-FR"/>
        </a:p>
      </dgm:t>
    </dgm:pt>
    <dgm:pt modelId="{0FC20BEA-4D13-4AA2-AE6E-A2195CDFA0C7}" type="sibTrans" cxnId="{38106DDD-7322-48E0-A789-9A1C2B952B4B}">
      <dgm:prSet/>
      <dgm:spPr/>
      <dgm:t>
        <a:bodyPr/>
        <a:lstStyle/>
        <a:p>
          <a:endParaRPr lang="fr-FR" sz="1700"/>
        </a:p>
      </dgm:t>
    </dgm:pt>
    <dgm:pt modelId="{C8BD4B7F-A224-4C47-89DD-676EE579C830}">
      <dgm:prSet phldrT="[Texte]" custT="1"/>
      <dgm:spPr>
        <a:solidFill>
          <a:schemeClr val="accent5">
            <a:lumMod val="50000"/>
          </a:schemeClr>
        </a:solidFill>
        <a:ln>
          <a:solidFill>
            <a:schemeClr val="accent5">
              <a:lumMod val="50000"/>
            </a:schemeClr>
          </a:solidFill>
        </a:ln>
      </dgm:spPr>
      <dgm:t>
        <a:bodyPr/>
        <a:lstStyle/>
        <a:p>
          <a:r>
            <a:rPr lang="fr-FR" sz="2200" b="0" i="0" dirty="0"/>
            <a:t>Conception générale garde la possibilité d’ajouter d’autres entités localisables</a:t>
          </a:r>
          <a:endParaRPr lang="fr-FR" sz="2200" dirty="0"/>
        </a:p>
      </dgm:t>
    </dgm:pt>
    <dgm:pt modelId="{0182E2D2-DFCC-4350-9E60-0BBD73B62755}" type="parTrans" cxnId="{B5428A15-18DF-403E-AABA-E9E6F98BD6BB}">
      <dgm:prSet/>
      <dgm:spPr/>
      <dgm:t>
        <a:bodyPr/>
        <a:lstStyle/>
        <a:p>
          <a:endParaRPr lang="fr-FR"/>
        </a:p>
      </dgm:t>
    </dgm:pt>
    <dgm:pt modelId="{90310A58-E0BD-4110-99FE-79C749B22E68}" type="sibTrans" cxnId="{B5428A15-18DF-403E-AABA-E9E6F98BD6BB}">
      <dgm:prSet/>
      <dgm:spPr/>
      <dgm:t>
        <a:bodyPr/>
        <a:lstStyle/>
        <a:p>
          <a:endParaRPr lang="fr-FR"/>
        </a:p>
      </dgm:t>
    </dgm:pt>
    <dgm:pt modelId="{4D6E5731-B4B2-4C38-8851-A15079BCB9F3}">
      <dgm:prSet phldrT="[Texte]" custT="1"/>
      <dgm:spPr>
        <a:solidFill>
          <a:schemeClr val="accent5">
            <a:lumMod val="50000"/>
          </a:schemeClr>
        </a:solidFill>
        <a:ln>
          <a:solidFill>
            <a:schemeClr val="accent5">
              <a:lumMod val="50000"/>
            </a:schemeClr>
          </a:solidFill>
        </a:ln>
      </dgm:spPr>
      <dgm:t>
        <a:bodyPr/>
        <a:lstStyle/>
        <a:p>
          <a:r>
            <a:rPr lang="fr-FR" sz="2200" b="0" i="0" dirty="0"/>
            <a:t>Faciliter l'accès aux informations des </a:t>
          </a:r>
          <a:r>
            <a:rPr lang="fr-FR" sz="2200" b="0" i="0" dirty="0" err="1"/>
            <a:t>GABs</a:t>
          </a:r>
          <a:endParaRPr lang="fr-FR" sz="2200" dirty="0"/>
        </a:p>
      </dgm:t>
    </dgm:pt>
    <dgm:pt modelId="{1865F14E-ED87-4564-A83B-C572685165C5}" type="parTrans" cxnId="{773A86B8-6412-4449-BA03-A0D9D41FF56D}">
      <dgm:prSet/>
      <dgm:spPr/>
      <dgm:t>
        <a:bodyPr/>
        <a:lstStyle/>
        <a:p>
          <a:endParaRPr lang="fr-FR"/>
        </a:p>
      </dgm:t>
    </dgm:pt>
    <dgm:pt modelId="{D2B3D4D7-A505-4464-90E2-0D82D650C0A8}" type="sibTrans" cxnId="{773A86B8-6412-4449-BA03-A0D9D41FF56D}">
      <dgm:prSet/>
      <dgm:spPr/>
      <dgm:t>
        <a:bodyPr/>
        <a:lstStyle/>
        <a:p>
          <a:endParaRPr lang="fr-FR"/>
        </a:p>
      </dgm:t>
    </dgm:pt>
    <dgm:pt modelId="{4D6FD311-835B-44A2-8DEE-2F7A46492E51}">
      <dgm:prSet phldrT="[Texte]" custT="1"/>
      <dgm:spPr>
        <a:solidFill>
          <a:schemeClr val="accent5">
            <a:lumMod val="50000"/>
          </a:schemeClr>
        </a:solidFill>
        <a:ln>
          <a:solidFill>
            <a:schemeClr val="accent5">
              <a:lumMod val="50000"/>
            </a:schemeClr>
          </a:solidFill>
        </a:ln>
      </dgm:spPr>
      <dgm:t>
        <a:bodyPr/>
        <a:lstStyle/>
        <a:p>
          <a:r>
            <a:rPr lang="fr-FR" sz="2200" b="0" i="0" dirty="0"/>
            <a:t>Analyse cartographique de la distribution des </a:t>
          </a:r>
          <a:r>
            <a:rPr lang="fr-FR" sz="2200" b="0" i="0" dirty="0" err="1"/>
            <a:t>GABs</a:t>
          </a:r>
          <a:r>
            <a:rPr lang="fr-FR" sz="2200" b="0" i="0" dirty="0"/>
            <a:t> à Casablanca</a:t>
          </a:r>
          <a:endParaRPr lang="fr-FR" sz="2200" dirty="0"/>
        </a:p>
      </dgm:t>
    </dgm:pt>
    <dgm:pt modelId="{FC014883-F143-4455-923B-A51622D4FACA}" type="parTrans" cxnId="{9E512631-A172-4225-806D-077E32D1B998}">
      <dgm:prSet/>
      <dgm:spPr/>
      <dgm:t>
        <a:bodyPr/>
        <a:lstStyle/>
        <a:p>
          <a:endParaRPr lang="fr-FR"/>
        </a:p>
      </dgm:t>
    </dgm:pt>
    <dgm:pt modelId="{E9E87A10-2864-4C3A-B988-5A7FB6121AD8}" type="sibTrans" cxnId="{9E512631-A172-4225-806D-077E32D1B998}">
      <dgm:prSet/>
      <dgm:spPr/>
      <dgm:t>
        <a:bodyPr/>
        <a:lstStyle/>
        <a:p>
          <a:endParaRPr lang="fr-FR"/>
        </a:p>
      </dgm:t>
    </dgm:pt>
    <dgm:pt modelId="{28896A43-621D-4A17-ACE1-9665A63696B5}" type="pres">
      <dgm:prSet presAssocID="{98098952-BE71-44A6-891C-7DBFBDC58AA2}" presName="Name0" presStyleCnt="0">
        <dgm:presLayoutVars>
          <dgm:chMax val="7"/>
          <dgm:chPref val="7"/>
          <dgm:dir/>
        </dgm:presLayoutVars>
      </dgm:prSet>
      <dgm:spPr/>
    </dgm:pt>
    <dgm:pt modelId="{F993B438-1153-42C6-968D-7B960F803D42}" type="pres">
      <dgm:prSet presAssocID="{98098952-BE71-44A6-891C-7DBFBDC58AA2}" presName="Name1" presStyleCnt="0"/>
      <dgm:spPr/>
    </dgm:pt>
    <dgm:pt modelId="{6EC7CE6F-A8D8-4FF2-BF63-BAFF775228EA}" type="pres">
      <dgm:prSet presAssocID="{98098952-BE71-44A6-891C-7DBFBDC58AA2}" presName="cycle" presStyleCnt="0"/>
      <dgm:spPr/>
    </dgm:pt>
    <dgm:pt modelId="{3CB74E59-8EF2-4752-81DF-76ACBB655CAB}" type="pres">
      <dgm:prSet presAssocID="{98098952-BE71-44A6-891C-7DBFBDC58AA2}" presName="srcNode" presStyleLbl="node1" presStyleIdx="0" presStyleCnt="4"/>
      <dgm:spPr/>
    </dgm:pt>
    <dgm:pt modelId="{F0DF7814-039C-4B08-AA0F-97137D2CD8E1}" type="pres">
      <dgm:prSet presAssocID="{98098952-BE71-44A6-891C-7DBFBDC58AA2}" presName="conn" presStyleLbl="parChTrans1D2" presStyleIdx="0" presStyleCnt="1" custLinFactNeighborX="-19127" custLinFactNeighborY="67"/>
      <dgm:spPr/>
    </dgm:pt>
    <dgm:pt modelId="{6B15881C-5F63-4B7D-83E7-E01365B0B0DA}" type="pres">
      <dgm:prSet presAssocID="{98098952-BE71-44A6-891C-7DBFBDC58AA2}" presName="extraNode" presStyleLbl="node1" presStyleIdx="0" presStyleCnt="4"/>
      <dgm:spPr/>
    </dgm:pt>
    <dgm:pt modelId="{5245AD4E-B8F7-4A72-A303-A8E060E63370}" type="pres">
      <dgm:prSet presAssocID="{98098952-BE71-44A6-891C-7DBFBDC58AA2}" presName="dstNode" presStyleLbl="node1" presStyleIdx="0" presStyleCnt="4"/>
      <dgm:spPr/>
    </dgm:pt>
    <dgm:pt modelId="{36E7687E-8FE8-447F-A909-622D3B2F5019}" type="pres">
      <dgm:prSet presAssocID="{65185716-432C-4A34-9D90-D49301506EFB}" presName="text_1" presStyleLbl="node1" presStyleIdx="0" presStyleCnt="4" custScaleX="106243" custLinFactNeighborX="16771" custLinFactNeighborY="1579">
        <dgm:presLayoutVars>
          <dgm:bulletEnabled val="1"/>
        </dgm:presLayoutVars>
      </dgm:prSet>
      <dgm:spPr/>
    </dgm:pt>
    <dgm:pt modelId="{CE5A1245-68E1-456B-BFED-A787F38B9C64}" type="pres">
      <dgm:prSet presAssocID="{65185716-432C-4A34-9D90-D49301506EFB}" presName="accent_1" presStyleCnt="0"/>
      <dgm:spPr/>
    </dgm:pt>
    <dgm:pt modelId="{F5918C48-A80F-4B5A-8D2D-CF32A6B0638A}" type="pres">
      <dgm:prSet presAssocID="{65185716-432C-4A34-9D90-D49301506EFB}" presName="accentRepeatNode" presStyleLbl="solidFgAcc1" presStyleIdx="0" presStyleCnt="4"/>
      <dgm:spPr/>
    </dgm:pt>
    <dgm:pt modelId="{EC2750ED-FFE1-49E3-A81C-1D2771D4728A}" type="pres">
      <dgm:prSet presAssocID="{C8BD4B7F-A224-4C47-89DD-676EE579C830}" presName="text_2" presStyleLbl="node1" presStyleIdx="1" presStyleCnt="4" custScaleY="115705">
        <dgm:presLayoutVars>
          <dgm:bulletEnabled val="1"/>
        </dgm:presLayoutVars>
      </dgm:prSet>
      <dgm:spPr/>
    </dgm:pt>
    <dgm:pt modelId="{4A26964E-E4E2-4EE7-98B1-6D8A5A6677A2}" type="pres">
      <dgm:prSet presAssocID="{C8BD4B7F-A224-4C47-89DD-676EE579C830}" presName="accent_2" presStyleCnt="0"/>
      <dgm:spPr/>
    </dgm:pt>
    <dgm:pt modelId="{9ED523F9-7E55-48D8-9A95-78A6A2A2E9BB}" type="pres">
      <dgm:prSet presAssocID="{C8BD4B7F-A224-4C47-89DD-676EE579C830}" presName="accentRepeatNode" presStyleLbl="solidFgAcc1" presStyleIdx="1" presStyleCnt="4"/>
      <dgm:spPr/>
    </dgm:pt>
    <dgm:pt modelId="{6507AD35-3AE6-40EC-BB4A-50EA4570713E}" type="pres">
      <dgm:prSet presAssocID="{4D6E5731-B4B2-4C38-8851-A15079BCB9F3}" presName="text_3" presStyleLbl="node1" presStyleIdx="2" presStyleCnt="4">
        <dgm:presLayoutVars>
          <dgm:bulletEnabled val="1"/>
        </dgm:presLayoutVars>
      </dgm:prSet>
      <dgm:spPr/>
    </dgm:pt>
    <dgm:pt modelId="{EF6FADE3-9F8C-467A-BA74-5934852776B3}" type="pres">
      <dgm:prSet presAssocID="{4D6E5731-B4B2-4C38-8851-A15079BCB9F3}" presName="accent_3" presStyleCnt="0"/>
      <dgm:spPr/>
    </dgm:pt>
    <dgm:pt modelId="{0CA91EA9-E29C-4574-A160-F3CFFA32664C}" type="pres">
      <dgm:prSet presAssocID="{4D6E5731-B4B2-4C38-8851-A15079BCB9F3}" presName="accentRepeatNode" presStyleLbl="solidFgAcc1" presStyleIdx="2" presStyleCnt="4"/>
      <dgm:spPr/>
    </dgm:pt>
    <dgm:pt modelId="{410D033F-932A-4AF7-8FF0-9DD4E0713848}" type="pres">
      <dgm:prSet presAssocID="{4D6FD311-835B-44A2-8DEE-2F7A46492E51}" presName="text_4" presStyleLbl="node1" presStyleIdx="3" presStyleCnt="4">
        <dgm:presLayoutVars>
          <dgm:bulletEnabled val="1"/>
        </dgm:presLayoutVars>
      </dgm:prSet>
      <dgm:spPr/>
    </dgm:pt>
    <dgm:pt modelId="{F1F91E4D-AE92-4D19-942C-29BAC529976D}" type="pres">
      <dgm:prSet presAssocID="{4D6FD311-835B-44A2-8DEE-2F7A46492E51}" presName="accent_4" presStyleCnt="0"/>
      <dgm:spPr/>
    </dgm:pt>
    <dgm:pt modelId="{3729E7AF-28D1-4739-9404-DEA2CFC4ED2E}" type="pres">
      <dgm:prSet presAssocID="{4D6FD311-835B-44A2-8DEE-2F7A46492E51}" presName="accentRepeatNode" presStyleLbl="solidFgAcc1" presStyleIdx="3" presStyleCnt="4"/>
      <dgm:spPr/>
    </dgm:pt>
  </dgm:ptLst>
  <dgm:cxnLst>
    <dgm:cxn modelId="{B5428A15-18DF-403E-AABA-E9E6F98BD6BB}" srcId="{98098952-BE71-44A6-891C-7DBFBDC58AA2}" destId="{C8BD4B7F-A224-4C47-89DD-676EE579C830}" srcOrd="1" destOrd="0" parTransId="{0182E2D2-DFCC-4350-9E60-0BBD73B62755}" sibTransId="{90310A58-E0BD-4110-99FE-79C749B22E68}"/>
    <dgm:cxn modelId="{9E512631-A172-4225-806D-077E32D1B998}" srcId="{98098952-BE71-44A6-891C-7DBFBDC58AA2}" destId="{4D6FD311-835B-44A2-8DEE-2F7A46492E51}" srcOrd="3" destOrd="0" parTransId="{FC014883-F143-4455-923B-A51622D4FACA}" sibTransId="{E9E87A10-2864-4C3A-B988-5A7FB6121AD8}"/>
    <dgm:cxn modelId="{53949C5F-DA9C-4E1D-84BC-46DB55C5B4CF}" type="presOf" srcId="{65185716-432C-4A34-9D90-D49301506EFB}" destId="{36E7687E-8FE8-447F-A909-622D3B2F5019}" srcOrd="0" destOrd="0" presId="urn:microsoft.com/office/officeart/2008/layout/VerticalCurvedList"/>
    <dgm:cxn modelId="{E8421E70-5200-4A8D-BF53-38EC56D76236}" type="presOf" srcId="{4D6FD311-835B-44A2-8DEE-2F7A46492E51}" destId="{410D033F-932A-4AF7-8FF0-9DD4E0713848}" srcOrd="0" destOrd="0" presId="urn:microsoft.com/office/officeart/2008/layout/VerticalCurvedList"/>
    <dgm:cxn modelId="{FF1A367C-7F62-426F-9A5A-7E61F31B4BE2}" type="presOf" srcId="{98098952-BE71-44A6-891C-7DBFBDC58AA2}" destId="{28896A43-621D-4A17-ACE1-9665A63696B5}" srcOrd="0" destOrd="0" presId="urn:microsoft.com/office/officeart/2008/layout/VerticalCurvedList"/>
    <dgm:cxn modelId="{F9082382-E405-4A39-BFF1-2B1812DDAB04}" type="presOf" srcId="{0FC20BEA-4D13-4AA2-AE6E-A2195CDFA0C7}" destId="{F0DF7814-039C-4B08-AA0F-97137D2CD8E1}" srcOrd="0" destOrd="0" presId="urn:microsoft.com/office/officeart/2008/layout/VerticalCurvedList"/>
    <dgm:cxn modelId="{0EDBBCA2-08BF-416C-9A7E-C2D2AF10D229}" type="presOf" srcId="{4D6E5731-B4B2-4C38-8851-A15079BCB9F3}" destId="{6507AD35-3AE6-40EC-BB4A-50EA4570713E}" srcOrd="0" destOrd="0" presId="urn:microsoft.com/office/officeart/2008/layout/VerticalCurvedList"/>
    <dgm:cxn modelId="{773A86B8-6412-4449-BA03-A0D9D41FF56D}" srcId="{98098952-BE71-44A6-891C-7DBFBDC58AA2}" destId="{4D6E5731-B4B2-4C38-8851-A15079BCB9F3}" srcOrd="2" destOrd="0" parTransId="{1865F14E-ED87-4564-A83B-C572685165C5}" sibTransId="{D2B3D4D7-A505-4464-90E2-0D82D650C0A8}"/>
    <dgm:cxn modelId="{1A57E3CD-0569-4B4B-9926-303E0C77F940}" type="presOf" srcId="{C8BD4B7F-A224-4C47-89DD-676EE579C830}" destId="{EC2750ED-FFE1-49E3-A81C-1D2771D4728A}" srcOrd="0" destOrd="0" presId="urn:microsoft.com/office/officeart/2008/layout/VerticalCurvedList"/>
    <dgm:cxn modelId="{38106DDD-7322-48E0-A789-9A1C2B952B4B}" srcId="{98098952-BE71-44A6-891C-7DBFBDC58AA2}" destId="{65185716-432C-4A34-9D90-D49301506EFB}" srcOrd="0" destOrd="0" parTransId="{F3AD16E0-8C67-4CAF-85EF-B3049B0CE47A}" sibTransId="{0FC20BEA-4D13-4AA2-AE6E-A2195CDFA0C7}"/>
    <dgm:cxn modelId="{E53F31A5-3D6F-4B70-BF36-AA820CC3C279}" type="presParOf" srcId="{28896A43-621D-4A17-ACE1-9665A63696B5}" destId="{F993B438-1153-42C6-968D-7B960F803D42}" srcOrd="0" destOrd="0" presId="urn:microsoft.com/office/officeart/2008/layout/VerticalCurvedList"/>
    <dgm:cxn modelId="{BA310454-355B-415B-B4D2-4C3BCE215938}" type="presParOf" srcId="{F993B438-1153-42C6-968D-7B960F803D42}" destId="{6EC7CE6F-A8D8-4FF2-BF63-BAFF775228EA}" srcOrd="0" destOrd="0" presId="urn:microsoft.com/office/officeart/2008/layout/VerticalCurvedList"/>
    <dgm:cxn modelId="{B54007AA-4005-47D6-8DA0-EBC736FB0165}" type="presParOf" srcId="{6EC7CE6F-A8D8-4FF2-BF63-BAFF775228EA}" destId="{3CB74E59-8EF2-4752-81DF-76ACBB655CAB}" srcOrd="0" destOrd="0" presId="urn:microsoft.com/office/officeart/2008/layout/VerticalCurvedList"/>
    <dgm:cxn modelId="{EBCFAE61-7C1B-40B5-A5F5-0630EE6620FB}" type="presParOf" srcId="{6EC7CE6F-A8D8-4FF2-BF63-BAFF775228EA}" destId="{F0DF7814-039C-4B08-AA0F-97137D2CD8E1}" srcOrd="1" destOrd="0" presId="urn:microsoft.com/office/officeart/2008/layout/VerticalCurvedList"/>
    <dgm:cxn modelId="{2D595941-5B18-4AF7-A644-EF4328FDCF54}" type="presParOf" srcId="{6EC7CE6F-A8D8-4FF2-BF63-BAFF775228EA}" destId="{6B15881C-5F63-4B7D-83E7-E01365B0B0DA}" srcOrd="2" destOrd="0" presId="urn:microsoft.com/office/officeart/2008/layout/VerticalCurvedList"/>
    <dgm:cxn modelId="{36F85F80-264F-44E6-95C1-088A836AE001}" type="presParOf" srcId="{6EC7CE6F-A8D8-4FF2-BF63-BAFF775228EA}" destId="{5245AD4E-B8F7-4A72-A303-A8E060E63370}" srcOrd="3" destOrd="0" presId="urn:microsoft.com/office/officeart/2008/layout/VerticalCurvedList"/>
    <dgm:cxn modelId="{37F2698D-7827-4946-9273-0360818B5EA2}" type="presParOf" srcId="{F993B438-1153-42C6-968D-7B960F803D42}" destId="{36E7687E-8FE8-447F-A909-622D3B2F5019}" srcOrd="1" destOrd="0" presId="urn:microsoft.com/office/officeart/2008/layout/VerticalCurvedList"/>
    <dgm:cxn modelId="{122404B5-2C27-44D1-9BEE-4E1F4E480E3B}" type="presParOf" srcId="{F993B438-1153-42C6-968D-7B960F803D42}" destId="{CE5A1245-68E1-456B-BFED-A787F38B9C64}" srcOrd="2" destOrd="0" presId="urn:microsoft.com/office/officeart/2008/layout/VerticalCurvedList"/>
    <dgm:cxn modelId="{774FEB29-BCF5-440B-AF8F-525EA9B8FA20}" type="presParOf" srcId="{CE5A1245-68E1-456B-BFED-A787F38B9C64}" destId="{F5918C48-A80F-4B5A-8D2D-CF32A6B0638A}" srcOrd="0" destOrd="0" presId="urn:microsoft.com/office/officeart/2008/layout/VerticalCurvedList"/>
    <dgm:cxn modelId="{CC240E92-6548-49C0-A946-6058321A538E}" type="presParOf" srcId="{F993B438-1153-42C6-968D-7B960F803D42}" destId="{EC2750ED-FFE1-49E3-A81C-1D2771D4728A}" srcOrd="3" destOrd="0" presId="urn:microsoft.com/office/officeart/2008/layout/VerticalCurvedList"/>
    <dgm:cxn modelId="{907DA96A-1E7A-4F74-B580-C604C59C0071}" type="presParOf" srcId="{F993B438-1153-42C6-968D-7B960F803D42}" destId="{4A26964E-E4E2-4EE7-98B1-6D8A5A6677A2}" srcOrd="4" destOrd="0" presId="urn:microsoft.com/office/officeart/2008/layout/VerticalCurvedList"/>
    <dgm:cxn modelId="{FAD043E6-0709-4178-998C-FF6013CDD18C}" type="presParOf" srcId="{4A26964E-E4E2-4EE7-98B1-6D8A5A6677A2}" destId="{9ED523F9-7E55-48D8-9A95-78A6A2A2E9BB}" srcOrd="0" destOrd="0" presId="urn:microsoft.com/office/officeart/2008/layout/VerticalCurvedList"/>
    <dgm:cxn modelId="{400196CB-66A8-43D3-B9F2-FC8ABB82F433}" type="presParOf" srcId="{F993B438-1153-42C6-968D-7B960F803D42}" destId="{6507AD35-3AE6-40EC-BB4A-50EA4570713E}" srcOrd="5" destOrd="0" presId="urn:microsoft.com/office/officeart/2008/layout/VerticalCurvedList"/>
    <dgm:cxn modelId="{28102F10-9386-467A-B4B7-31B5A3D9E4F2}" type="presParOf" srcId="{F993B438-1153-42C6-968D-7B960F803D42}" destId="{EF6FADE3-9F8C-467A-BA74-5934852776B3}" srcOrd="6" destOrd="0" presId="urn:microsoft.com/office/officeart/2008/layout/VerticalCurvedList"/>
    <dgm:cxn modelId="{3B437B81-C206-4225-994A-E8976194D70A}" type="presParOf" srcId="{EF6FADE3-9F8C-467A-BA74-5934852776B3}" destId="{0CA91EA9-E29C-4574-A160-F3CFFA32664C}" srcOrd="0" destOrd="0" presId="urn:microsoft.com/office/officeart/2008/layout/VerticalCurvedList"/>
    <dgm:cxn modelId="{30FB875E-0950-4F91-895E-C97CC20C2975}" type="presParOf" srcId="{F993B438-1153-42C6-968D-7B960F803D42}" destId="{410D033F-932A-4AF7-8FF0-9DD4E0713848}" srcOrd="7" destOrd="0" presId="urn:microsoft.com/office/officeart/2008/layout/VerticalCurvedList"/>
    <dgm:cxn modelId="{787DAB21-B6B4-46D5-A484-0D515BCE25BE}" type="presParOf" srcId="{F993B438-1153-42C6-968D-7B960F803D42}" destId="{F1F91E4D-AE92-4D19-942C-29BAC529976D}" srcOrd="8" destOrd="0" presId="urn:microsoft.com/office/officeart/2008/layout/VerticalCurvedList"/>
    <dgm:cxn modelId="{EE011EA3-7AA2-4F00-B562-5C200EC191A0}" type="presParOf" srcId="{F1F91E4D-AE92-4D19-942C-29BAC529976D}" destId="{3729E7AF-28D1-4739-9404-DEA2CFC4ED2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6D76F8-9CAA-4EF0-A737-C2B90855AC88}" type="doc">
      <dgm:prSet loTypeId="urn:microsoft.com/office/officeart/2005/8/layout/vList3" loCatId="list" qsTypeId="urn:microsoft.com/office/officeart/2005/8/quickstyle/simple1" qsCatId="simple" csTypeId="urn:microsoft.com/office/officeart/2005/8/colors/accent1_2" csCatId="accent1" phldr="1"/>
      <dgm:spPr/>
    </dgm:pt>
    <dgm:pt modelId="{68E9395A-0B21-40D8-AAA5-0C9F0567B2D5}">
      <dgm:prSet phldrT="[Texte]" custT="1"/>
      <dgm:spPr>
        <a:solidFill>
          <a:srgbClr val="2F5597"/>
        </a:solidFill>
        <a:ln>
          <a:solidFill>
            <a:srgbClr val="2F5597"/>
          </a:solidFill>
        </a:ln>
      </dgm:spPr>
      <dgm:t>
        <a:bodyPr/>
        <a:lstStyle/>
        <a:p>
          <a:r>
            <a:rPr lang="fr-FR" sz="2400" dirty="0"/>
            <a:t>Optimisation des emplacements des </a:t>
          </a:r>
          <a:r>
            <a:rPr lang="fr-FR" sz="2400" dirty="0" err="1"/>
            <a:t>GABs</a:t>
          </a:r>
          <a:r>
            <a:rPr lang="fr-FR" sz="2400" dirty="0"/>
            <a:t> suivant le processus emplacement-allocation </a:t>
          </a:r>
        </a:p>
      </dgm:t>
    </dgm:pt>
    <dgm:pt modelId="{7E1E0C21-F303-410B-A1A3-4B09F2F97B00}" type="parTrans" cxnId="{82415E6B-D635-4E2A-9FB4-70CBF2A1803B}">
      <dgm:prSet/>
      <dgm:spPr/>
      <dgm:t>
        <a:bodyPr/>
        <a:lstStyle/>
        <a:p>
          <a:endParaRPr lang="fr-FR"/>
        </a:p>
      </dgm:t>
    </dgm:pt>
    <dgm:pt modelId="{19CFCF65-D0DC-491E-B419-7BBFDCDA5697}" type="sibTrans" cxnId="{82415E6B-D635-4E2A-9FB4-70CBF2A1803B}">
      <dgm:prSet/>
      <dgm:spPr/>
      <dgm:t>
        <a:bodyPr/>
        <a:lstStyle/>
        <a:p>
          <a:endParaRPr lang="fr-FR"/>
        </a:p>
      </dgm:t>
    </dgm:pt>
    <dgm:pt modelId="{465C1B99-701F-43B6-A672-4D927DAE3850}">
      <dgm:prSet phldrT="[Texte]" custT="1"/>
      <dgm:spPr>
        <a:solidFill>
          <a:srgbClr val="2F5597"/>
        </a:solidFill>
        <a:ln>
          <a:solidFill>
            <a:srgbClr val="2F5597"/>
          </a:solidFill>
        </a:ln>
      </dgm:spPr>
      <dgm:t>
        <a:bodyPr/>
        <a:lstStyle/>
        <a:p>
          <a:r>
            <a:rPr lang="fr-FR" sz="2400" dirty="0"/>
            <a:t>Ajout d’autres modules</a:t>
          </a:r>
        </a:p>
      </dgm:t>
    </dgm:pt>
    <dgm:pt modelId="{C20A4C3F-3C2D-4330-BB91-3AF5C3274DC8}" type="parTrans" cxnId="{4F96E20D-130F-4150-B998-5352AA54B0E6}">
      <dgm:prSet/>
      <dgm:spPr/>
      <dgm:t>
        <a:bodyPr/>
        <a:lstStyle/>
        <a:p>
          <a:endParaRPr lang="fr-FR"/>
        </a:p>
      </dgm:t>
    </dgm:pt>
    <dgm:pt modelId="{3D63375A-6F43-403E-BF42-E548ED8684F1}" type="sibTrans" cxnId="{4F96E20D-130F-4150-B998-5352AA54B0E6}">
      <dgm:prSet/>
      <dgm:spPr/>
      <dgm:t>
        <a:bodyPr/>
        <a:lstStyle/>
        <a:p>
          <a:endParaRPr lang="fr-FR"/>
        </a:p>
      </dgm:t>
    </dgm:pt>
    <dgm:pt modelId="{80D2B480-7520-42FA-A753-45FB7BEE2CF8}">
      <dgm:prSet phldrT="[Texte]" custT="1"/>
      <dgm:spPr>
        <a:solidFill>
          <a:srgbClr val="2F5597"/>
        </a:solidFill>
        <a:ln>
          <a:solidFill>
            <a:srgbClr val="2F5597"/>
          </a:solidFill>
        </a:ln>
      </dgm:spPr>
      <dgm:t>
        <a:bodyPr/>
        <a:lstStyle/>
        <a:p>
          <a:r>
            <a:rPr lang="fr-FR" sz="2400" dirty="0"/>
            <a:t>Améliorer la fiabilité et la mise à jour des informations fournies</a:t>
          </a:r>
        </a:p>
      </dgm:t>
    </dgm:pt>
    <dgm:pt modelId="{432FC065-99AD-4F30-882E-4A1537A6BA2B}" type="parTrans" cxnId="{6A8F74C2-4179-4780-A739-8CFBA632C5AB}">
      <dgm:prSet/>
      <dgm:spPr/>
      <dgm:t>
        <a:bodyPr/>
        <a:lstStyle/>
        <a:p>
          <a:endParaRPr lang="fr-FR"/>
        </a:p>
      </dgm:t>
    </dgm:pt>
    <dgm:pt modelId="{EDD245E5-BD51-47EE-A166-D32443561EEB}" type="sibTrans" cxnId="{6A8F74C2-4179-4780-A739-8CFBA632C5AB}">
      <dgm:prSet/>
      <dgm:spPr/>
      <dgm:t>
        <a:bodyPr/>
        <a:lstStyle/>
        <a:p>
          <a:endParaRPr lang="fr-FR"/>
        </a:p>
      </dgm:t>
    </dgm:pt>
    <dgm:pt modelId="{D780B72B-35DC-4093-A8A8-965A69D645C8}" type="pres">
      <dgm:prSet presAssocID="{546D76F8-9CAA-4EF0-A737-C2B90855AC88}" presName="linearFlow" presStyleCnt="0">
        <dgm:presLayoutVars>
          <dgm:dir/>
          <dgm:resizeHandles val="exact"/>
        </dgm:presLayoutVars>
      </dgm:prSet>
      <dgm:spPr/>
    </dgm:pt>
    <dgm:pt modelId="{CD42AEFD-2F0F-403F-A2B8-D807962863BE}" type="pres">
      <dgm:prSet presAssocID="{68E9395A-0B21-40D8-AAA5-0C9F0567B2D5}" presName="composite" presStyleCnt="0"/>
      <dgm:spPr/>
    </dgm:pt>
    <dgm:pt modelId="{96CA5F19-DA59-48B7-844F-D1B7276BEAEF}" type="pres">
      <dgm:prSet presAssocID="{68E9395A-0B21-40D8-AAA5-0C9F0567B2D5}" presName="imgShp" presStyleLbl="fgImgPlace1" presStyleIdx="0" presStyleCnt="3" custLinFactNeighborX="-51121" custLinFactNeighborY="195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6D3E5E57-AF06-40E2-AF35-D7D025C819E1}" type="pres">
      <dgm:prSet presAssocID="{68E9395A-0B21-40D8-AAA5-0C9F0567B2D5}" presName="txShp" presStyleLbl="node1" presStyleIdx="0" presStyleCnt="3" custScaleX="120320">
        <dgm:presLayoutVars>
          <dgm:bulletEnabled val="1"/>
        </dgm:presLayoutVars>
      </dgm:prSet>
      <dgm:spPr/>
    </dgm:pt>
    <dgm:pt modelId="{D126FEED-B7FD-4857-862E-90D7F6D0AD3F}" type="pres">
      <dgm:prSet presAssocID="{19CFCF65-D0DC-491E-B419-7BBFDCDA5697}" presName="spacing" presStyleCnt="0"/>
      <dgm:spPr/>
    </dgm:pt>
    <dgm:pt modelId="{B5F99E7F-A002-461C-BB55-8353059AF805}" type="pres">
      <dgm:prSet presAssocID="{465C1B99-701F-43B6-A672-4D927DAE3850}" presName="composite" presStyleCnt="0"/>
      <dgm:spPr/>
    </dgm:pt>
    <dgm:pt modelId="{EE4E8935-E82B-44AA-B854-5F821A3615A3}" type="pres">
      <dgm:prSet presAssocID="{465C1B99-701F-43B6-A672-4D927DAE3850}" presName="imgShp" presStyleLbl="fgImgPlace1" presStyleIdx="1" presStyleCnt="3" custLinFactNeighborX="-51664" custLinFactNeighborY="12979"/>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DBC392AE-925E-44F2-A5E9-7C5A267673A7}" type="pres">
      <dgm:prSet presAssocID="{465C1B99-701F-43B6-A672-4D927DAE3850}" presName="txShp" presStyleLbl="node1" presStyleIdx="1" presStyleCnt="3" custScaleX="118793" custLinFactNeighborX="1257" custLinFactNeighborY="69">
        <dgm:presLayoutVars>
          <dgm:bulletEnabled val="1"/>
        </dgm:presLayoutVars>
      </dgm:prSet>
      <dgm:spPr/>
    </dgm:pt>
    <dgm:pt modelId="{D3667B4A-A9AB-4AAC-A229-4B0C3B6BE0FE}" type="pres">
      <dgm:prSet presAssocID="{3D63375A-6F43-403E-BF42-E548ED8684F1}" presName="spacing" presStyleCnt="0"/>
      <dgm:spPr/>
    </dgm:pt>
    <dgm:pt modelId="{5FD8E475-74C2-453D-943B-95B57789234D}" type="pres">
      <dgm:prSet presAssocID="{80D2B480-7520-42FA-A753-45FB7BEE2CF8}" presName="composite" presStyleCnt="0"/>
      <dgm:spPr/>
    </dgm:pt>
    <dgm:pt modelId="{3CF55D4F-6C47-4B9D-AC18-713D3EF43D2C}" type="pres">
      <dgm:prSet presAssocID="{80D2B480-7520-42FA-A753-45FB7BEE2CF8}" presName="imgShp" presStyleLbl="fgImgPlace1" presStyleIdx="2" presStyleCnt="3" custLinFactNeighborX="-55970" custLinFactNeighborY="9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77EDCB33-6B94-4F2E-BF64-8D6931D82B88}" type="pres">
      <dgm:prSet presAssocID="{80D2B480-7520-42FA-A753-45FB7BEE2CF8}" presName="txShp" presStyleLbl="node1" presStyleIdx="2" presStyleCnt="3" custScaleX="120171" custLinFactNeighborX="1283" custLinFactNeighborY="90">
        <dgm:presLayoutVars>
          <dgm:bulletEnabled val="1"/>
        </dgm:presLayoutVars>
      </dgm:prSet>
      <dgm:spPr/>
    </dgm:pt>
  </dgm:ptLst>
  <dgm:cxnLst>
    <dgm:cxn modelId="{C4C20704-E1C2-4BE9-9B54-6974A8C00D59}" type="presOf" srcId="{68E9395A-0B21-40D8-AAA5-0C9F0567B2D5}" destId="{6D3E5E57-AF06-40E2-AF35-D7D025C819E1}" srcOrd="0" destOrd="0" presId="urn:microsoft.com/office/officeart/2005/8/layout/vList3"/>
    <dgm:cxn modelId="{4F96E20D-130F-4150-B998-5352AA54B0E6}" srcId="{546D76F8-9CAA-4EF0-A737-C2B90855AC88}" destId="{465C1B99-701F-43B6-A672-4D927DAE3850}" srcOrd="1" destOrd="0" parTransId="{C20A4C3F-3C2D-4330-BB91-3AF5C3274DC8}" sibTransId="{3D63375A-6F43-403E-BF42-E548ED8684F1}"/>
    <dgm:cxn modelId="{82415E6B-D635-4E2A-9FB4-70CBF2A1803B}" srcId="{546D76F8-9CAA-4EF0-A737-C2B90855AC88}" destId="{68E9395A-0B21-40D8-AAA5-0C9F0567B2D5}" srcOrd="0" destOrd="0" parTransId="{7E1E0C21-F303-410B-A1A3-4B09F2F97B00}" sibTransId="{19CFCF65-D0DC-491E-B419-7BBFDCDA5697}"/>
    <dgm:cxn modelId="{7DF77977-0955-4729-953E-AA39C2D9E7B4}" type="presOf" srcId="{80D2B480-7520-42FA-A753-45FB7BEE2CF8}" destId="{77EDCB33-6B94-4F2E-BF64-8D6931D82B88}" srcOrd="0" destOrd="0" presId="urn:microsoft.com/office/officeart/2005/8/layout/vList3"/>
    <dgm:cxn modelId="{D2856D98-F462-4E7F-BED5-D812D81F457C}" type="presOf" srcId="{465C1B99-701F-43B6-A672-4D927DAE3850}" destId="{DBC392AE-925E-44F2-A5E9-7C5A267673A7}" srcOrd="0" destOrd="0" presId="urn:microsoft.com/office/officeart/2005/8/layout/vList3"/>
    <dgm:cxn modelId="{6A8F74C2-4179-4780-A739-8CFBA632C5AB}" srcId="{546D76F8-9CAA-4EF0-A737-C2B90855AC88}" destId="{80D2B480-7520-42FA-A753-45FB7BEE2CF8}" srcOrd="2" destOrd="0" parTransId="{432FC065-99AD-4F30-882E-4A1537A6BA2B}" sibTransId="{EDD245E5-BD51-47EE-A166-D32443561EEB}"/>
    <dgm:cxn modelId="{78E787DF-CD2D-4F01-9FCF-1094D1DB29DA}" type="presOf" srcId="{546D76F8-9CAA-4EF0-A737-C2B90855AC88}" destId="{D780B72B-35DC-4093-A8A8-965A69D645C8}" srcOrd="0" destOrd="0" presId="urn:microsoft.com/office/officeart/2005/8/layout/vList3"/>
    <dgm:cxn modelId="{430EA386-8AB2-4E65-AEAC-C02DE2DF5ACC}" type="presParOf" srcId="{D780B72B-35DC-4093-A8A8-965A69D645C8}" destId="{CD42AEFD-2F0F-403F-A2B8-D807962863BE}" srcOrd="0" destOrd="0" presId="urn:microsoft.com/office/officeart/2005/8/layout/vList3"/>
    <dgm:cxn modelId="{9E3F0B33-E39F-41DC-8C64-FE0DF2E35263}" type="presParOf" srcId="{CD42AEFD-2F0F-403F-A2B8-D807962863BE}" destId="{96CA5F19-DA59-48B7-844F-D1B7276BEAEF}" srcOrd="0" destOrd="0" presId="urn:microsoft.com/office/officeart/2005/8/layout/vList3"/>
    <dgm:cxn modelId="{75B98186-086E-4DDD-803A-486F8C0C3DDD}" type="presParOf" srcId="{CD42AEFD-2F0F-403F-A2B8-D807962863BE}" destId="{6D3E5E57-AF06-40E2-AF35-D7D025C819E1}" srcOrd="1" destOrd="0" presId="urn:microsoft.com/office/officeart/2005/8/layout/vList3"/>
    <dgm:cxn modelId="{BF64FDEA-BD25-4749-8815-ABF2C69CBA49}" type="presParOf" srcId="{D780B72B-35DC-4093-A8A8-965A69D645C8}" destId="{D126FEED-B7FD-4857-862E-90D7F6D0AD3F}" srcOrd="1" destOrd="0" presId="urn:microsoft.com/office/officeart/2005/8/layout/vList3"/>
    <dgm:cxn modelId="{28495F0B-09D3-4C72-9095-C861E927A888}" type="presParOf" srcId="{D780B72B-35DC-4093-A8A8-965A69D645C8}" destId="{B5F99E7F-A002-461C-BB55-8353059AF805}" srcOrd="2" destOrd="0" presId="urn:microsoft.com/office/officeart/2005/8/layout/vList3"/>
    <dgm:cxn modelId="{3C1950C3-A843-405B-A5F3-78A73171899E}" type="presParOf" srcId="{B5F99E7F-A002-461C-BB55-8353059AF805}" destId="{EE4E8935-E82B-44AA-B854-5F821A3615A3}" srcOrd="0" destOrd="0" presId="urn:microsoft.com/office/officeart/2005/8/layout/vList3"/>
    <dgm:cxn modelId="{FD589E30-3199-4659-B2EA-FF15E4D798CB}" type="presParOf" srcId="{B5F99E7F-A002-461C-BB55-8353059AF805}" destId="{DBC392AE-925E-44F2-A5E9-7C5A267673A7}" srcOrd="1" destOrd="0" presId="urn:microsoft.com/office/officeart/2005/8/layout/vList3"/>
    <dgm:cxn modelId="{9A6D126F-332D-405D-9A21-AE98A5152D55}" type="presParOf" srcId="{D780B72B-35DC-4093-A8A8-965A69D645C8}" destId="{D3667B4A-A9AB-4AAC-A229-4B0C3B6BE0FE}" srcOrd="3" destOrd="0" presId="urn:microsoft.com/office/officeart/2005/8/layout/vList3"/>
    <dgm:cxn modelId="{5B2B9F19-CCB0-43B6-8E81-93A1590B2DFC}" type="presParOf" srcId="{D780B72B-35DC-4093-A8A8-965A69D645C8}" destId="{5FD8E475-74C2-453D-943B-95B57789234D}" srcOrd="4" destOrd="0" presId="urn:microsoft.com/office/officeart/2005/8/layout/vList3"/>
    <dgm:cxn modelId="{C2D45E09-E798-4502-8973-A3B691746AF4}" type="presParOf" srcId="{5FD8E475-74C2-453D-943B-95B57789234D}" destId="{3CF55D4F-6C47-4B9D-AC18-713D3EF43D2C}" srcOrd="0" destOrd="0" presId="urn:microsoft.com/office/officeart/2005/8/layout/vList3"/>
    <dgm:cxn modelId="{01129C77-AAEE-4BA5-A923-690DFA959E38}" type="presParOf" srcId="{5FD8E475-74C2-453D-943B-95B57789234D}" destId="{77EDCB33-6B94-4F2E-BF64-8D6931D82B8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F7814-039C-4B08-AA0F-97137D2CD8E1}">
      <dsp:nvSpPr>
        <dsp:cNvPr id="0" name=""/>
        <dsp:cNvSpPr/>
      </dsp:nvSpPr>
      <dsp:spPr>
        <a:xfrm>
          <a:off x="-5890216" y="-879061"/>
          <a:ext cx="6873535" cy="6873535"/>
        </a:xfrm>
        <a:prstGeom prst="blockArc">
          <a:avLst>
            <a:gd name="adj1" fmla="val 18900000"/>
            <a:gd name="adj2" fmla="val 2700000"/>
            <a:gd name="adj3" fmla="val 31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7687E-8FE8-447F-A909-622D3B2F5019}">
      <dsp:nvSpPr>
        <dsp:cNvPr id="0" name=""/>
        <dsp:cNvSpPr/>
      </dsp:nvSpPr>
      <dsp:spPr>
        <a:xfrm>
          <a:off x="225562" y="404968"/>
          <a:ext cx="7947543" cy="785538"/>
        </a:xfrm>
        <a:prstGeom prst="rect">
          <a:avLst/>
        </a:prstGeom>
        <a:solidFill>
          <a:schemeClr val="accent5">
            <a:lumMod val="5000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3521" tIns="55880" rIns="55880" bIns="55880" numCol="1" spcCol="1270" anchor="ctr" anchorCtr="0">
          <a:noAutofit/>
        </a:bodyPr>
        <a:lstStyle/>
        <a:p>
          <a:pPr marL="0" lvl="0" indent="0" algn="l" defTabSz="977900">
            <a:lnSpc>
              <a:spcPct val="90000"/>
            </a:lnSpc>
            <a:spcBef>
              <a:spcPct val="0"/>
            </a:spcBef>
            <a:spcAft>
              <a:spcPct val="35000"/>
            </a:spcAft>
            <a:buNone/>
          </a:pPr>
          <a:r>
            <a:rPr lang="fr-FR" sz="2200" kern="1200" dirty="0"/>
            <a:t>   Développer une application mobile pour le grand public</a:t>
          </a:r>
        </a:p>
      </dsp:txBody>
      <dsp:txXfrm>
        <a:off x="225562" y="404968"/>
        <a:ext cx="7947543" cy="785538"/>
      </dsp:txXfrm>
    </dsp:sp>
    <dsp:sp modelId="{F5918C48-A80F-4B5A-8D2D-CF32A6B0638A}">
      <dsp:nvSpPr>
        <dsp:cNvPr id="0" name=""/>
        <dsp:cNvSpPr/>
      </dsp:nvSpPr>
      <dsp:spPr>
        <a:xfrm>
          <a:off x="-31894" y="294372"/>
          <a:ext cx="981922" cy="9819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2750ED-FFE1-49E3-A81C-1D2771D4728A}">
      <dsp:nvSpPr>
        <dsp:cNvPr id="0" name=""/>
        <dsp:cNvSpPr/>
      </dsp:nvSpPr>
      <dsp:spPr>
        <a:xfrm>
          <a:off x="909433" y="1509391"/>
          <a:ext cx="7030166" cy="908906"/>
        </a:xfrm>
        <a:prstGeom prst="rect">
          <a:avLst/>
        </a:prstGeom>
        <a:solidFill>
          <a:schemeClr val="accent5">
            <a:lumMod val="50000"/>
          </a:schemeClr>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3521" tIns="55880" rIns="55880" bIns="55880" numCol="1" spcCol="1270" anchor="ctr" anchorCtr="0">
          <a:noAutofit/>
        </a:bodyPr>
        <a:lstStyle/>
        <a:p>
          <a:pPr marL="0" lvl="0" indent="0" algn="l" defTabSz="977900">
            <a:lnSpc>
              <a:spcPct val="90000"/>
            </a:lnSpc>
            <a:spcBef>
              <a:spcPct val="0"/>
            </a:spcBef>
            <a:spcAft>
              <a:spcPct val="35000"/>
            </a:spcAft>
            <a:buNone/>
          </a:pPr>
          <a:r>
            <a:rPr lang="fr-FR" sz="2200" b="0" i="0" kern="1200" dirty="0"/>
            <a:t>Conception générale garde la possibilité d’ajouter d’autres entités localisables</a:t>
          </a:r>
          <a:endParaRPr lang="fr-FR" sz="2200" kern="1200" dirty="0"/>
        </a:p>
      </dsp:txBody>
      <dsp:txXfrm>
        <a:off x="909433" y="1509391"/>
        <a:ext cx="7030166" cy="908906"/>
      </dsp:txXfrm>
    </dsp:sp>
    <dsp:sp modelId="{9ED523F9-7E55-48D8-9A95-78A6A2A2E9BB}">
      <dsp:nvSpPr>
        <dsp:cNvPr id="0" name=""/>
        <dsp:cNvSpPr/>
      </dsp:nvSpPr>
      <dsp:spPr>
        <a:xfrm>
          <a:off x="418472" y="1472883"/>
          <a:ext cx="981922" cy="9819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07AD35-3AE6-40EC-BB4A-50EA4570713E}">
      <dsp:nvSpPr>
        <dsp:cNvPr id="0" name=""/>
        <dsp:cNvSpPr/>
      </dsp:nvSpPr>
      <dsp:spPr>
        <a:xfrm>
          <a:off x="909433" y="2749587"/>
          <a:ext cx="7030166" cy="785538"/>
        </a:xfrm>
        <a:prstGeom prst="rect">
          <a:avLst/>
        </a:prstGeom>
        <a:solidFill>
          <a:schemeClr val="accent5">
            <a:lumMod val="50000"/>
          </a:schemeClr>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3521" tIns="55880" rIns="55880" bIns="55880" numCol="1" spcCol="1270" anchor="ctr" anchorCtr="0">
          <a:noAutofit/>
        </a:bodyPr>
        <a:lstStyle/>
        <a:p>
          <a:pPr marL="0" lvl="0" indent="0" algn="l" defTabSz="977900">
            <a:lnSpc>
              <a:spcPct val="90000"/>
            </a:lnSpc>
            <a:spcBef>
              <a:spcPct val="0"/>
            </a:spcBef>
            <a:spcAft>
              <a:spcPct val="35000"/>
            </a:spcAft>
            <a:buNone/>
          </a:pPr>
          <a:r>
            <a:rPr lang="fr-FR" sz="2200" b="0" i="0" kern="1200" dirty="0"/>
            <a:t>Faciliter l'accès aux informations des </a:t>
          </a:r>
          <a:r>
            <a:rPr lang="fr-FR" sz="2200" b="0" i="0" kern="1200" dirty="0" err="1"/>
            <a:t>GABs</a:t>
          </a:r>
          <a:endParaRPr lang="fr-FR" sz="2200" kern="1200" dirty="0"/>
        </a:p>
      </dsp:txBody>
      <dsp:txXfrm>
        <a:off x="909433" y="2749587"/>
        <a:ext cx="7030166" cy="785538"/>
      </dsp:txXfrm>
    </dsp:sp>
    <dsp:sp modelId="{0CA91EA9-E29C-4574-A160-F3CFFA32664C}">
      <dsp:nvSpPr>
        <dsp:cNvPr id="0" name=""/>
        <dsp:cNvSpPr/>
      </dsp:nvSpPr>
      <dsp:spPr>
        <a:xfrm>
          <a:off x="418472" y="2651395"/>
          <a:ext cx="981922" cy="9819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0D033F-932A-4AF7-8FF0-9DD4E0713848}">
      <dsp:nvSpPr>
        <dsp:cNvPr id="0" name=""/>
        <dsp:cNvSpPr/>
      </dsp:nvSpPr>
      <dsp:spPr>
        <a:xfrm>
          <a:off x="459066" y="3928099"/>
          <a:ext cx="7480533" cy="785538"/>
        </a:xfrm>
        <a:prstGeom prst="rect">
          <a:avLst/>
        </a:prstGeom>
        <a:solidFill>
          <a:schemeClr val="accent5">
            <a:lumMod val="50000"/>
          </a:schemeClr>
        </a:solidFill>
        <a:ln w="12700" cap="flat" cmpd="sng" algn="ctr">
          <a:solidFill>
            <a:schemeClr val="accent5">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3521" tIns="55880" rIns="55880" bIns="55880" numCol="1" spcCol="1270" anchor="ctr" anchorCtr="0">
          <a:noAutofit/>
        </a:bodyPr>
        <a:lstStyle/>
        <a:p>
          <a:pPr marL="0" lvl="0" indent="0" algn="l" defTabSz="977900">
            <a:lnSpc>
              <a:spcPct val="90000"/>
            </a:lnSpc>
            <a:spcBef>
              <a:spcPct val="0"/>
            </a:spcBef>
            <a:spcAft>
              <a:spcPct val="35000"/>
            </a:spcAft>
            <a:buNone/>
          </a:pPr>
          <a:r>
            <a:rPr lang="fr-FR" sz="2200" b="0" i="0" kern="1200" dirty="0"/>
            <a:t>Analyse cartographique de la distribution des </a:t>
          </a:r>
          <a:r>
            <a:rPr lang="fr-FR" sz="2200" b="0" i="0" kern="1200" dirty="0" err="1"/>
            <a:t>GABs</a:t>
          </a:r>
          <a:r>
            <a:rPr lang="fr-FR" sz="2200" b="0" i="0" kern="1200" dirty="0"/>
            <a:t> à Casablanca</a:t>
          </a:r>
          <a:endParaRPr lang="fr-FR" sz="2200" kern="1200" dirty="0"/>
        </a:p>
      </dsp:txBody>
      <dsp:txXfrm>
        <a:off x="459066" y="3928099"/>
        <a:ext cx="7480533" cy="785538"/>
      </dsp:txXfrm>
    </dsp:sp>
    <dsp:sp modelId="{3729E7AF-28D1-4739-9404-DEA2CFC4ED2E}">
      <dsp:nvSpPr>
        <dsp:cNvPr id="0" name=""/>
        <dsp:cNvSpPr/>
      </dsp:nvSpPr>
      <dsp:spPr>
        <a:xfrm>
          <a:off x="-31894" y="3829906"/>
          <a:ext cx="981922" cy="9819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E5E57-AF06-40E2-AF35-D7D025C819E1}">
      <dsp:nvSpPr>
        <dsp:cNvPr id="0" name=""/>
        <dsp:cNvSpPr/>
      </dsp:nvSpPr>
      <dsp:spPr>
        <a:xfrm rot="10800000">
          <a:off x="987340" y="1082"/>
          <a:ext cx="7905045" cy="1205587"/>
        </a:xfrm>
        <a:prstGeom prst="homePlate">
          <a:avLst/>
        </a:prstGeom>
        <a:solidFill>
          <a:srgbClr val="2F5597"/>
        </a:solidFill>
        <a:ln w="12700" cap="flat" cmpd="sng" algn="ctr">
          <a:solidFill>
            <a:srgbClr val="2F559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630" tIns="91440" rIns="170688"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Optimisation des emplacements des </a:t>
          </a:r>
          <a:r>
            <a:rPr lang="fr-FR" sz="2400" kern="1200" dirty="0" err="1"/>
            <a:t>GABs</a:t>
          </a:r>
          <a:r>
            <a:rPr lang="fr-FR" sz="2400" kern="1200" dirty="0"/>
            <a:t> suivant le processus emplacement-allocation </a:t>
          </a:r>
        </a:p>
      </dsp:txBody>
      <dsp:txXfrm rot="10800000">
        <a:off x="1288737" y="1082"/>
        <a:ext cx="7603648" cy="1205587"/>
      </dsp:txXfrm>
    </dsp:sp>
    <dsp:sp modelId="{96CA5F19-DA59-48B7-844F-D1B7276BEAEF}">
      <dsp:nvSpPr>
        <dsp:cNvPr id="0" name=""/>
        <dsp:cNvSpPr/>
      </dsp:nvSpPr>
      <dsp:spPr>
        <a:xfrm>
          <a:off x="435752" y="24603"/>
          <a:ext cx="1205587" cy="120558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C392AE-925E-44F2-A5E9-7C5A267673A7}">
      <dsp:nvSpPr>
        <dsp:cNvPr id="0" name=""/>
        <dsp:cNvSpPr/>
      </dsp:nvSpPr>
      <dsp:spPr>
        <a:xfrm rot="10800000">
          <a:off x="1120087" y="1567378"/>
          <a:ext cx="7804721" cy="1205587"/>
        </a:xfrm>
        <a:prstGeom prst="homePlate">
          <a:avLst/>
        </a:prstGeom>
        <a:solidFill>
          <a:srgbClr val="2F5597"/>
        </a:solidFill>
        <a:ln w="12700" cap="flat" cmpd="sng" algn="ctr">
          <a:solidFill>
            <a:srgbClr val="2F559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630" tIns="91440" rIns="170688" bIns="91440" numCol="1" spcCol="1270" anchor="ctr" anchorCtr="0">
          <a:noAutofit/>
        </a:bodyPr>
        <a:lstStyle/>
        <a:p>
          <a:pPr marL="0" lvl="0" indent="0" algn="ctr" defTabSz="1066800">
            <a:lnSpc>
              <a:spcPct val="90000"/>
            </a:lnSpc>
            <a:spcBef>
              <a:spcPct val="0"/>
            </a:spcBef>
            <a:spcAft>
              <a:spcPct val="35000"/>
            </a:spcAft>
            <a:buNone/>
          </a:pPr>
          <a:r>
            <a:rPr lang="fr-FR" sz="2400" kern="1200" dirty="0"/>
            <a:t>Ajout d’autres modules</a:t>
          </a:r>
        </a:p>
      </dsp:txBody>
      <dsp:txXfrm rot="10800000">
        <a:off x="1421484" y="1567378"/>
        <a:ext cx="7503324" cy="1205587"/>
      </dsp:txXfrm>
    </dsp:sp>
    <dsp:sp modelId="{EE4E8935-E82B-44AA-B854-5F821A3615A3}">
      <dsp:nvSpPr>
        <dsp:cNvPr id="0" name=""/>
        <dsp:cNvSpPr/>
      </dsp:nvSpPr>
      <dsp:spPr>
        <a:xfrm>
          <a:off x="429206" y="1723019"/>
          <a:ext cx="1205587" cy="120558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EDCB33-6B94-4F2E-BF64-8D6931D82B88}">
      <dsp:nvSpPr>
        <dsp:cNvPr id="0" name=""/>
        <dsp:cNvSpPr/>
      </dsp:nvSpPr>
      <dsp:spPr>
        <a:xfrm rot="10800000">
          <a:off x="1076528" y="3133092"/>
          <a:ext cx="7895256" cy="1205587"/>
        </a:xfrm>
        <a:prstGeom prst="homePlate">
          <a:avLst/>
        </a:prstGeom>
        <a:solidFill>
          <a:srgbClr val="2F5597"/>
        </a:solidFill>
        <a:ln w="12700" cap="flat" cmpd="sng" algn="ctr">
          <a:solidFill>
            <a:srgbClr val="2F5597"/>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630" tIns="91440" rIns="170688" bIns="91440" numCol="1" spcCol="1270" anchor="ctr" anchorCtr="0">
          <a:noAutofit/>
        </a:bodyPr>
        <a:lstStyle/>
        <a:p>
          <a:pPr marL="0" lvl="0" indent="0" algn="ctr" defTabSz="1066800">
            <a:lnSpc>
              <a:spcPct val="90000"/>
            </a:lnSpc>
            <a:spcBef>
              <a:spcPct val="0"/>
            </a:spcBef>
            <a:spcAft>
              <a:spcPct val="35000"/>
            </a:spcAft>
            <a:buNone/>
          </a:pPr>
          <a:r>
            <a:rPr lang="fr-FR" sz="2400" kern="1200" dirty="0"/>
            <a:t>Améliorer la fiabilité et la mise à jour des informations fournies</a:t>
          </a:r>
        </a:p>
      </dsp:txBody>
      <dsp:txXfrm rot="10800000">
        <a:off x="1377925" y="3133092"/>
        <a:ext cx="7593859" cy="1205587"/>
      </dsp:txXfrm>
    </dsp:sp>
    <dsp:sp modelId="{3CF55D4F-6C47-4B9D-AC18-713D3EF43D2C}">
      <dsp:nvSpPr>
        <dsp:cNvPr id="0" name=""/>
        <dsp:cNvSpPr/>
      </dsp:nvSpPr>
      <dsp:spPr>
        <a:xfrm>
          <a:off x="377293" y="3133092"/>
          <a:ext cx="1205587" cy="120558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CF8B24-810E-4DC8-BE1D-4D741B42B3B1}" type="datetimeFigureOut">
              <a:rPr lang="fr-FR" smtClean="0"/>
              <a:t>04/07/2023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683CB-2F31-48FC-B6CC-14E80A7FBCAB}" type="slidenum">
              <a:rPr lang="fr-FR" smtClean="0"/>
              <a:t>‹N°›</a:t>
            </a:fld>
            <a:endParaRPr lang="fr-FR"/>
          </a:p>
        </p:txBody>
      </p:sp>
    </p:spTree>
    <p:extLst>
      <p:ext uri="{BB962C8B-B14F-4D97-AF65-F5344CB8AC3E}">
        <p14:creationId xmlns:p14="http://schemas.microsoft.com/office/powerpoint/2010/main" val="2992481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200" kern="1200" dirty="0">
                <a:solidFill>
                  <a:schemeClr val="tx1"/>
                </a:solidFill>
                <a:effectLst/>
                <a:latin typeface="+mn-lt"/>
                <a:ea typeface="+mn-ea"/>
                <a:cs typeface="+mn-cs"/>
              </a:rPr>
              <a:t>Honorable jury, chers présents, c’est avec un grand plaisir que je présente devant vous la soutenance de notre projet de fin d'études effectué au sein de PayLogic, qui s'intitule le </a:t>
            </a:r>
            <a:r>
              <a:rPr lang="fr-FR" sz="1200" b="0" dirty="0">
                <a:solidFill>
                  <a:schemeClr val="bg1"/>
                </a:solidFill>
                <a:latin typeface="Arial Rounded MT Bold" panose="020F0704030504030204" pitchFamily="34" charset="0"/>
              </a:rPr>
              <a:t>Développement d’une application mobile pour la localisation des guichets automatiques bancaires</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a:t>
            </a:fld>
            <a:endParaRPr lang="fr-FR"/>
          </a:p>
        </p:txBody>
      </p:sp>
    </p:spTree>
    <p:extLst>
      <p:ext uri="{BB962C8B-B14F-4D97-AF65-F5344CB8AC3E}">
        <p14:creationId xmlns:p14="http://schemas.microsoft.com/office/powerpoint/2010/main" val="1243770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13</a:t>
            </a:fld>
            <a:endParaRPr lang="fr-FR"/>
          </a:p>
        </p:txBody>
      </p:sp>
    </p:spTree>
    <p:extLst>
      <p:ext uri="{BB962C8B-B14F-4D97-AF65-F5344CB8AC3E}">
        <p14:creationId xmlns:p14="http://schemas.microsoft.com/office/powerpoint/2010/main" val="3037605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14</a:t>
            </a:fld>
            <a:endParaRPr lang="fr-FR"/>
          </a:p>
        </p:txBody>
      </p:sp>
    </p:spTree>
    <p:extLst>
      <p:ext uri="{BB962C8B-B14F-4D97-AF65-F5344CB8AC3E}">
        <p14:creationId xmlns:p14="http://schemas.microsoft.com/office/powerpoint/2010/main" val="190513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15</a:t>
            </a:fld>
            <a:endParaRPr lang="fr-FR"/>
          </a:p>
        </p:txBody>
      </p:sp>
    </p:spTree>
    <p:extLst>
      <p:ext uri="{BB962C8B-B14F-4D97-AF65-F5344CB8AC3E}">
        <p14:creationId xmlns:p14="http://schemas.microsoft.com/office/powerpoint/2010/main" val="2998873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cette architecture, notre application interagit étroitement avec l'API Google Maps, qui joue un rôle essentiel dans la récupération des données cartographiques nécessaires. L'API Google Maps nous permet d'afficher des cartes interactives, de rechercher des lieux, d'obtenir des détails sur les guichets automatiques bancaires et de calculer les itinéraires pour y accéder. Grâce à cette intégration, notre application offre une expérience de cartographie riche et complète. </a:t>
            </a:r>
          </a:p>
          <a:p>
            <a:endParaRPr lang="fr-FR" dirty="0"/>
          </a:p>
          <a:p>
            <a:r>
              <a:rPr lang="fr-FR" dirty="0"/>
              <a:t>De plus, notre application utilise un fichier </a:t>
            </a:r>
            <a:r>
              <a:rPr lang="fr-FR" dirty="0" err="1"/>
              <a:t>GeoJSON</a:t>
            </a:r>
            <a:r>
              <a:rPr lang="fr-FR" dirty="0"/>
              <a:t> spécifique contenant les coordonnées géographiques des guichets automatiques bancaires, en plus de leur libellé et leur organisation. Ce fichier est lu et interprété par notre application, ce qui permet d'extraire les données pertinentes et de les afficher de manière appropriée sur la carte. Ainsi, les utilisateurs peuvent facilement identifier les guichets automatiques bancaires à proximité et obtenir des informations détaillées sur chacun d'entre eux</a:t>
            </a:r>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16</a:t>
            </a:fld>
            <a:endParaRPr lang="fr-FR"/>
          </a:p>
        </p:txBody>
      </p:sp>
    </p:spTree>
    <p:extLst>
      <p:ext uri="{BB962C8B-B14F-4D97-AF65-F5344CB8AC3E}">
        <p14:creationId xmlns:p14="http://schemas.microsoft.com/office/powerpoint/2010/main" val="46342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Maintenant que nous avons présenté les spécifications générales du projet, nous allons passer à l'étape suivante : l'analyse et la conception, où nous aborderons les diagrammes de classes et de séquence pour une meilleure compréhension du système.</a:t>
            </a:r>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17</a:t>
            </a:fld>
            <a:endParaRPr lang="fr-FR"/>
          </a:p>
        </p:txBody>
      </p:sp>
    </p:spTree>
    <p:extLst>
      <p:ext uri="{BB962C8B-B14F-4D97-AF65-F5344CB8AC3E}">
        <p14:creationId xmlns:p14="http://schemas.microsoft.com/office/powerpoint/2010/main" val="275115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18</a:t>
            </a:fld>
            <a:endParaRPr lang="fr-FR"/>
          </a:p>
        </p:txBody>
      </p:sp>
    </p:spTree>
    <p:extLst>
      <p:ext uri="{BB962C8B-B14F-4D97-AF65-F5344CB8AC3E}">
        <p14:creationId xmlns:p14="http://schemas.microsoft.com/office/powerpoint/2010/main" val="2160453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Pour chaque package, Nous avons modélisé les différents scénarios sous forme de diagramme de séquences, l’interaction se fait généralement entre trois niveaux : collaborateur, application et la base de données. </a:t>
            </a:r>
          </a:p>
          <a:p>
            <a:endParaRPr lang="fr-FR" sz="1200" b="0" i="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Voilà un exemple de scénarios pour</a:t>
            </a:r>
            <a:r>
              <a:rPr lang="fr-FR" sz="1200" b="0" i="0" kern="1200" dirty="0">
                <a:solidFill>
                  <a:schemeClr val="tx1"/>
                </a:solidFill>
                <a:effectLst/>
                <a:latin typeface="+mn-lt"/>
                <a:ea typeface="+mn-ea"/>
                <a:cs typeface="+mn-cs"/>
              </a:rPr>
              <a:t> effectuer une demande administrative.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 collaborateur accède au service "Demandes Administratives" et clique sur le bouton "Nouvelle demande". le formulaire va être affiché, le collaborateur remplit le formulaire et envoie la demande , l'application vérifie la validité des champs si les champs sont valides la demande sera enregistrée dans la base de données et le collaborateur va recevoir le message votre demande a été envoyée avec succès sinon le message d'erreur va être affiché</a:t>
            </a:r>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19</a:t>
            </a:fld>
            <a:endParaRPr lang="fr-FR"/>
          </a:p>
        </p:txBody>
      </p:sp>
    </p:spTree>
    <p:extLst>
      <p:ext uri="{BB962C8B-B14F-4D97-AF65-F5344CB8AC3E}">
        <p14:creationId xmlns:p14="http://schemas.microsoft.com/office/powerpoint/2010/main" val="3496869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Pour chaque package, Nous avons modélisé les différents scénarios sous forme de diagramme de séquences, l’interaction se fait généralement entre trois niveaux : collaborateur, application et la base de données. </a:t>
            </a:r>
          </a:p>
          <a:p>
            <a:endParaRPr lang="fr-FR" sz="1200" b="0" i="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Voilà un exemple de scénarios pour</a:t>
            </a:r>
            <a:r>
              <a:rPr lang="fr-FR" sz="1200" b="0" i="0" kern="1200" dirty="0">
                <a:solidFill>
                  <a:schemeClr val="tx1"/>
                </a:solidFill>
                <a:effectLst/>
                <a:latin typeface="+mn-lt"/>
                <a:ea typeface="+mn-ea"/>
                <a:cs typeface="+mn-cs"/>
              </a:rPr>
              <a:t> effectuer une demande administrative.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 collaborateur accède au service "Demandes Administratives" et clique sur le bouton "Nouvelle demande". le formulaire va être affiché, le collaborateur remplit le formulaire et envoie la demande , l'application vérifie la validité des champs si les champs sont valides la demande sera enregistrée dans la base de données et le collaborateur va recevoir le message votre demande a été envoyée avec succès sinon le message d'erreur va être affiché</a:t>
            </a:r>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20</a:t>
            </a:fld>
            <a:endParaRPr lang="fr-FR"/>
          </a:p>
        </p:txBody>
      </p:sp>
    </p:spTree>
    <p:extLst>
      <p:ext uri="{BB962C8B-B14F-4D97-AF65-F5344CB8AC3E}">
        <p14:creationId xmlns:p14="http://schemas.microsoft.com/office/powerpoint/2010/main" val="1986310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Pour chaque package, Nous avons modélisé les différents scénarios sous forme de diagramme de séquences, l’interaction se fait généralement entre trois niveaux : collaborateur, application et la base de données. </a:t>
            </a:r>
          </a:p>
          <a:p>
            <a:endParaRPr lang="fr-FR" sz="1200" b="0" i="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Voilà un exemple de scénarios pour</a:t>
            </a:r>
            <a:r>
              <a:rPr lang="fr-FR" sz="1200" b="0" i="0" kern="1200" dirty="0">
                <a:solidFill>
                  <a:schemeClr val="tx1"/>
                </a:solidFill>
                <a:effectLst/>
                <a:latin typeface="+mn-lt"/>
                <a:ea typeface="+mn-ea"/>
                <a:cs typeface="+mn-cs"/>
              </a:rPr>
              <a:t> effectuer une demande administrative.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 collaborateur accède au service "Demandes Administratives" et clique sur le bouton "Nouvelle demande". le formulaire va être affiché, le collaborateur remplit le formulaire et envoie la demande , l'application vérifie la validité des champs si les champs sont valides la demande sera enregistrée dans la base de données et le collaborateur va recevoir le message votre demande a été envoyée avec succès sinon le message d'erreur va être affiché</a:t>
            </a:r>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21</a:t>
            </a:fld>
            <a:endParaRPr lang="fr-FR"/>
          </a:p>
        </p:txBody>
      </p:sp>
    </p:spTree>
    <p:extLst>
      <p:ext uri="{BB962C8B-B14F-4D97-AF65-F5344CB8AC3E}">
        <p14:creationId xmlns:p14="http://schemas.microsoft.com/office/powerpoint/2010/main" val="1164638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Pour chaque package, Nous avons modélisé les différents scénarios sous forme de diagramme de séquences, l’interaction se fait généralement entre trois niveaux : collaborateur, application et la base de données. </a:t>
            </a:r>
          </a:p>
          <a:p>
            <a:endParaRPr lang="fr-FR" sz="1200" b="0" i="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Voilà un exemple de scénarios pour</a:t>
            </a:r>
            <a:r>
              <a:rPr lang="fr-FR" sz="1200" b="0" i="0" kern="1200" dirty="0">
                <a:solidFill>
                  <a:schemeClr val="tx1"/>
                </a:solidFill>
                <a:effectLst/>
                <a:latin typeface="+mn-lt"/>
                <a:ea typeface="+mn-ea"/>
                <a:cs typeface="+mn-cs"/>
              </a:rPr>
              <a:t> effectuer une demande administrative.</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 collaborateur accède au service "Demandes Administratives" et clique sur le bouton "Nouvelle demande". le formulaire va être affiché, le collaborateur remplit le formulaire et envoie la demande , l'application vérifie la validité des champs si les champs sont valides la demande sera enregistrée dans la base de données et le collaborateur va recevoir le message votre demande a été envoyée avec succès sinon le message d'erreur va être affiché</a:t>
            </a:r>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22</a:t>
            </a:fld>
            <a:endParaRPr lang="fr-FR"/>
          </a:p>
        </p:txBody>
      </p:sp>
    </p:spTree>
    <p:extLst>
      <p:ext uri="{BB962C8B-B14F-4D97-AF65-F5344CB8AC3E}">
        <p14:creationId xmlns:p14="http://schemas.microsoft.com/office/powerpoint/2010/main" val="408253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Pour entamer notre présentation , nous mettons en évidence l'organisme d'accueil: </a:t>
            </a:r>
          </a:p>
          <a:p>
            <a:endParaRPr lang="fr-FR" sz="1200" kern="1200" dirty="0">
              <a:solidFill>
                <a:schemeClr val="tx1"/>
              </a:solidFill>
              <a:effectLst/>
              <a:latin typeface="+mn-lt"/>
              <a:ea typeface="+mn-ea"/>
              <a:cs typeface="+mn-cs"/>
            </a:endParaRPr>
          </a:p>
          <a:p>
            <a:pPr indent="-3810" algn="just">
              <a:lnSpc>
                <a:spcPct val="150000"/>
              </a:lnSpc>
              <a:spcAft>
                <a:spcPts val="2540"/>
              </a:spcAft>
            </a:pPr>
            <a:r>
              <a:rPr lang="fr-FR" sz="1800" kern="100" dirty="0">
                <a:solidFill>
                  <a:srgbClr val="000000"/>
                </a:solidFill>
                <a:effectLst/>
                <a:latin typeface="Times New Roman" panose="02020603050405020304" pitchFamily="18" charset="0"/>
                <a:ea typeface="Times New Roman" panose="02020603050405020304" pitchFamily="18" charset="0"/>
              </a:rPr>
              <a:t>La société S.A PayLogic fait de l’intégration et de l’édition spécialisé dans la monétique ainsi que la sécurité informatique. Grâce à son réseau de partenaires et de représentants. Elle </a:t>
            </a:r>
            <a:r>
              <a:rPr lang="fr-FR" sz="2800" b="0" i="0" dirty="0">
                <a:solidFill>
                  <a:srgbClr val="696E74"/>
                </a:solidFill>
                <a:effectLst/>
                <a:latin typeface="Open Sans" panose="020B0606030504020204" pitchFamily="34" charset="0"/>
              </a:rPr>
              <a:t>permet d'offrir aux entreprises un large éventail de services de conseil sur le terrain, avec une orientation mondiale, tout en comprenant leurs besoins techniques et commerciaux.</a:t>
            </a:r>
          </a:p>
          <a:p>
            <a:pPr indent="-3810" algn="just">
              <a:lnSpc>
                <a:spcPct val="150000"/>
              </a:lnSpc>
              <a:spcAft>
                <a:spcPts val="2540"/>
              </a:spcAft>
            </a:pPr>
            <a:endParaRPr lang="fr-FR" sz="2800" b="0" i="0" kern="100" dirty="0">
              <a:solidFill>
                <a:srgbClr val="696E74"/>
              </a:solidFill>
              <a:effectLst/>
              <a:latin typeface="Open Sans" panose="020B0606030504020204" pitchFamily="34" charset="0"/>
              <a:ea typeface="Times New Roman" panose="02020603050405020304" pitchFamily="18" charset="0"/>
            </a:endParaRPr>
          </a:p>
          <a:p>
            <a:pPr indent="-3810" algn="just">
              <a:lnSpc>
                <a:spcPct val="150000"/>
              </a:lnSpc>
              <a:spcAft>
                <a:spcPts val="2540"/>
              </a:spcAft>
            </a:pPr>
            <a:r>
              <a:rPr lang="fr-FR" sz="2800" b="1" i="0" kern="100" dirty="0">
                <a:solidFill>
                  <a:srgbClr val="696E74"/>
                </a:solidFill>
                <a:effectLst/>
                <a:latin typeface="Open Sans" panose="020B0606030504020204" pitchFamily="34" charset="0"/>
                <a:ea typeface="Times New Roman" panose="02020603050405020304" pitchFamily="18" charset="0"/>
              </a:rPr>
              <a:t>Missions :</a:t>
            </a:r>
          </a:p>
          <a:p>
            <a:pPr indent="-3810" algn="just">
              <a:lnSpc>
                <a:spcPct val="150000"/>
              </a:lnSpc>
              <a:spcAft>
                <a:spcPts val="2540"/>
              </a:spcAft>
            </a:pPr>
            <a:endParaRPr lang="fr-FR" sz="1800" kern="100" dirty="0">
              <a:solidFill>
                <a:srgbClr val="000000"/>
              </a:solidFill>
              <a:effectLst/>
              <a:latin typeface="Times New Roman" panose="02020603050405020304" pitchFamily="18" charset="0"/>
              <a:ea typeface="Times New Roman" panose="02020603050405020304" pitchFamily="18" charset="0"/>
            </a:endParaRPr>
          </a:p>
          <a:p>
            <a:pPr indent="-3810" algn="just">
              <a:lnSpc>
                <a:spcPct val="150000"/>
              </a:lnSpc>
              <a:spcAft>
                <a:spcPts val="2540"/>
              </a:spcAft>
            </a:pPr>
            <a:r>
              <a:rPr lang="fr-FR" sz="1800" kern="100" dirty="0">
                <a:solidFill>
                  <a:srgbClr val="000000"/>
                </a:solidFill>
                <a:effectLst/>
                <a:latin typeface="Times New Roman" panose="02020603050405020304" pitchFamily="18" charset="0"/>
                <a:ea typeface="Times New Roman" panose="02020603050405020304" pitchFamily="18" charset="0"/>
              </a:rPr>
              <a:t>Conseil :  Elle </a:t>
            </a:r>
            <a:r>
              <a:rPr lang="fr-FR" sz="2800" b="0" i="0" dirty="0">
                <a:solidFill>
                  <a:srgbClr val="696E74"/>
                </a:solidFill>
                <a:effectLst/>
                <a:latin typeface="Open Sans" panose="020B0606030504020204" pitchFamily="34" charset="0"/>
              </a:rPr>
              <a:t>fournit une gamme complète de services, de conseils et d’assistance pour simplifier le travail ainsi que la maintenance de l’infrastructure informatique.</a:t>
            </a:r>
            <a:endParaRPr lang="fr-FR" sz="1800" kern="100" dirty="0">
              <a:solidFill>
                <a:srgbClr val="000000"/>
              </a:solidFill>
              <a:effectLst/>
              <a:latin typeface="Times New Roman" panose="02020603050405020304" pitchFamily="18" charset="0"/>
              <a:ea typeface="Times New Roman" panose="02020603050405020304" pitchFamily="18" charset="0"/>
            </a:endParaRPr>
          </a:p>
          <a:p>
            <a:pPr indent="-3810" algn="just">
              <a:lnSpc>
                <a:spcPct val="150000"/>
              </a:lnSpc>
              <a:spcAft>
                <a:spcPts val="2540"/>
              </a:spcAft>
            </a:pPr>
            <a:endParaRPr lang="fr-FR" sz="1800" kern="100" dirty="0">
              <a:solidFill>
                <a:srgbClr val="000000"/>
              </a:solidFill>
              <a:effectLst/>
              <a:latin typeface="Times New Roman" panose="02020603050405020304" pitchFamily="18" charset="0"/>
              <a:ea typeface="Times New Roman" panose="02020603050405020304" pitchFamily="18" charset="0"/>
            </a:endParaRPr>
          </a:p>
          <a:p>
            <a:pPr indent="-3810" algn="just">
              <a:lnSpc>
                <a:spcPct val="150000"/>
              </a:lnSpc>
              <a:spcAft>
                <a:spcPts val="2540"/>
              </a:spcAft>
            </a:pPr>
            <a:r>
              <a:rPr lang="fr-FR" sz="1800" kern="100" dirty="0">
                <a:solidFill>
                  <a:srgbClr val="000000"/>
                </a:solidFill>
                <a:effectLst/>
                <a:latin typeface="Times New Roman" panose="02020603050405020304" pitchFamily="18" charset="0"/>
                <a:ea typeface="Times New Roman" panose="02020603050405020304" pitchFamily="18" charset="0"/>
              </a:rPr>
              <a:t>Intégration : </a:t>
            </a:r>
            <a:r>
              <a:rPr lang="fr-FR" sz="2800" b="0" i="0" dirty="0">
                <a:solidFill>
                  <a:srgbClr val="696E74"/>
                </a:solidFill>
                <a:effectLst/>
                <a:latin typeface="Open Sans" panose="020B0606030504020204" pitchFamily="34" charset="0"/>
              </a:rPr>
              <a:t>PayLogic garantit à ses clients l'aide nécessaire pour ancrer leurs projets dans la réalité et rentabiliser rapidement leur investissement en offrant à chacun d'entre eux le meilleur processus d'intégration possible.</a:t>
            </a:r>
            <a:endParaRPr lang="fr-FR" sz="1800" kern="100" dirty="0">
              <a:solidFill>
                <a:srgbClr val="000000"/>
              </a:solidFill>
              <a:effectLst/>
              <a:latin typeface="Times New Roman" panose="02020603050405020304" pitchFamily="18" charset="0"/>
              <a:ea typeface="Times New Roman" panose="02020603050405020304" pitchFamily="18" charset="0"/>
            </a:endParaRPr>
          </a:p>
          <a:p>
            <a:pPr indent="-3810" algn="just">
              <a:lnSpc>
                <a:spcPct val="150000"/>
              </a:lnSpc>
              <a:spcAft>
                <a:spcPts val="2540"/>
              </a:spcAft>
            </a:pPr>
            <a:endParaRPr lang="fr-FR" sz="1800" kern="100" dirty="0">
              <a:solidFill>
                <a:srgbClr val="000000"/>
              </a:solidFill>
              <a:effectLst/>
              <a:latin typeface="Times New Roman" panose="02020603050405020304" pitchFamily="18" charset="0"/>
              <a:ea typeface="Times New Roman" panose="02020603050405020304" pitchFamily="18" charset="0"/>
            </a:endParaRPr>
          </a:p>
          <a:p>
            <a:pPr indent="-3810" algn="just">
              <a:lnSpc>
                <a:spcPct val="150000"/>
              </a:lnSpc>
              <a:spcAft>
                <a:spcPts val="2540"/>
              </a:spcAft>
            </a:pPr>
            <a:r>
              <a:rPr lang="fr-FR" sz="1800" kern="100" dirty="0">
                <a:solidFill>
                  <a:srgbClr val="000000"/>
                </a:solidFill>
                <a:effectLst/>
                <a:latin typeface="Times New Roman" panose="02020603050405020304" pitchFamily="18" charset="0"/>
                <a:ea typeface="Times New Roman" panose="02020603050405020304" pitchFamily="18" charset="0"/>
              </a:rPr>
              <a:t>Support : Chez </a:t>
            </a:r>
            <a:r>
              <a:rPr lang="fr-FR" sz="1800" kern="100" dirty="0" err="1">
                <a:solidFill>
                  <a:srgbClr val="000000"/>
                </a:solidFill>
                <a:effectLst/>
                <a:latin typeface="Times New Roman" panose="02020603050405020304" pitchFamily="18" charset="0"/>
                <a:ea typeface="Times New Roman" panose="02020603050405020304" pitchFamily="18" charset="0"/>
              </a:rPr>
              <a:t>Paylogic</a:t>
            </a:r>
            <a:r>
              <a:rPr lang="fr-FR" sz="1800" kern="100" dirty="0">
                <a:solidFill>
                  <a:srgbClr val="000000"/>
                </a:solidFill>
                <a:effectLst/>
                <a:latin typeface="Times New Roman" panose="02020603050405020304" pitchFamily="18" charset="0"/>
                <a:ea typeface="Times New Roman" panose="02020603050405020304" pitchFamily="18" charset="0"/>
              </a:rPr>
              <a:t>, les </a:t>
            </a:r>
            <a:r>
              <a:rPr lang="fr-FR" sz="2800" b="0" i="0" dirty="0">
                <a:solidFill>
                  <a:srgbClr val="696E74"/>
                </a:solidFill>
                <a:effectLst/>
                <a:latin typeface="Open Sans" panose="020B0606030504020204" pitchFamily="34" charset="0"/>
              </a:rPr>
              <a:t>ingénieurs et les experts en support techniques sont  dévoués à fournir un programme de support technique qualifié.</a:t>
            </a:r>
            <a:br>
              <a:rPr lang="fr-FR" sz="2800" dirty="0"/>
            </a:br>
            <a:r>
              <a:rPr lang="fr-FR" sz="2800" b="0" i="0" dirty="0">
                <a:solidFill>
                  <a:srgbClr val="696E74"/>
                </a:solidFill>
                <a:effectLst/>
                <a:latin typeface="Open Sans" panose="020B0606030504020204" pitchFamily="34" charset="0"/>
              </a:rPr>
              <a:t>Ils sont prêts à répondre aux demandes et aider à résoudre les  problèmes de leurs clients.</a:t>
            </a:r>
            <a:endParaRPr lang="fr-FR" sz="1800" kern="100" dirty="0">
              <a:solidFill>
                <a:srgbClr val="000000"/>
              </a:solidFill>
              <a:effectLst/>
              <a:latin typeface="Times New Roman" panose="02020603050405020304" pitchFamily="18" charset="0"/>
              <a:ea typeface="Times New Roman" panose="02020603050405020304" pitchFamily="18" charset="0"/>
            </a:endParaRP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4</a:t>
            </a:fld>
            <a:endParaRPr lang="fr-FR"/>
          </a:p>
        </p:txBody>
      </p:sp>
    </p:spTree>
    <p:extLst>
      <p:ext uri="{BB962C8B-B14F-4D97-AF65-F5344CB8AC3E}">
        <p14:creationId xmlns:p14="http://schemas.microsoft.com/office/powerpoint/2010/main" val="10467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 la suite, nous allons vous présenter une simulation vidéo illustrant la mise en œuvre concrète du travail réalisé.</a:t>
            </a:r>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23</a:t>
            </a:fld>
            <a:endParaRPr lang="fr-FR"/>
          </a:p>
        </p:txBody>
      </p:sp>
    </p:spTree>
    <p:extLst>
      <p:ext uri="{BB962C8B-B14F-4D97-AF65-F5344CB8AC3E}">
        <p14:creationId xmlns:p14="http://schemas.microsoft.com/office/powerpoint/2010/main" val="2742546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25</a:t>
            </a:fld>
            <a:endParaRPr lang="fr-FR"/>
          </a:p>
        </p:txBody>
      </p:sp>
    </p:spTree>
    <p:extLst>
      <p:ext uri="{BB962C8B-B14F-4D97-AF65-F5344CB8AC3E}">
        <p14:creationId xmlns:p14="http://schemas.microsoft.com/office/powerpoint/2010/main" val="2559951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26</a:t>
            </a:fld>
            <a:endParaRPr lang="fr-FR"/>
          </a:p>
        </p:txBody>
      </p:sp>
    </p:spTree>
    <p:extLst>
      <p:ext uri="{BB962C8B-B14F-4D97-AF65-F5344CB8AC3E}">
        <p14:creationId xmlns:p14="http://schemas.microsoft.com/office/powerpoint/2010/main" val="349299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En guise de conclusion, </a:t>
            </a:r>
            <a:r>
              <a:rPr lang="fr-FR" dirty="0"/>
              <a:t>ce projet a été une véritable occasion de vivre de près l’expérience du travail au sein d’une société, qui exige l’intégration dans un groupe de travail. Ce qui m’a permis d’améliorer mes capacités de communication et de m’adapter à la vie professionnelle</a:t>
            </a:r>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28</a:t>
            </a:fld>
            <a:endParaRPr lang="fr-FR"/>
          </a:p>
        </p:txBody>
      </p:sp>
    </p:spTree>
    <p:extLst>
      <p:ext uri="{BB962C8B-B14F-4D97-AF65-F5344CB8AC3E}">
        <p14:creationId xmlns:p14="http://schemas.microsoft.com/office/powerpoint/2010/main" val="3934746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200" kern="1200" dirty="0">
                <a:solidFill>
                  <a:schemeClr val="tx1"/>
                </a:solidFill>
                <a:effectLst/>
                <a:latin typeface="+mn-lt"/>
                <a:ea typeface="+mn-ea"/>
                <a:cs typeface="+mn-cs"/>
              </a:rPr>
              <a:t>Honorable jury, chers présents, c’est avec un grand plaisir que je présente devant vous la soutenance de notre projet de fin d'études effectué au sein de PayLogic, qui s'intitule le </a:t>
            </a:r>
            <a:r>
              <a:rPr lang="fr-FR" sz="1200" b="0" dirty="0">
                <a:solidFill>
                  <a:schemeClr val="bg1"/>
                </a:solidFill>
                <a:latin typeface="Arial Rounded MT Bold" panose="020F0704030504030204" pitchFamily="34" charset="0"/>
              </a:rPr>
              <a:t>Développement d’une application mobile pour la localisation des guichets automatiques bancaires</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30</a:t>
            </a:fld>
            <a:endParaRPr lang="fr-FR"/>
          </a:p>
        </p:txBody>
      </p:sp>
    </p:spTree>
    <p:extLst>
      <p:ext uri="{BB962C8B-B14F-4D97-AF65-F5344CB8AC3E}">
        <p14:creationId xmlns:p14="http://schemas.microsoft.com/office/powerpoint/2010/main" val="228332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Notre projet vise à atteindre les objectifs suivants :</a:t>
            </a:r>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5</a:t>
            </a:fld>
            <a:endParaRPr lang="fr-FR"/>
          </a:p>
        </p:txBody>
      </p:sp>
    </p:spTree>
    <p:extLst>
      <p:ext uri="{BB962C8B-B14F-4D97-AF65-F5344CB8AC3E}">
        <p14:creationId xmlns:p14="http://schemas.microsoft.com/office/powerpoint/2010/main" val="3956155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6</a:t>
            </a:fld>
            <a:endParaRPr lang="fr-FR"/>
          </a:p>
        </p:txBody>
      </p:sp>
    </p:spTree>
    <p:extLst>
      <p:ext uri="{BB962C8B-B14F-4D97-AF65-F5344CB8AC3E}">
        <p14:creationId xmlns:p14="http://schemas.microsoft.com/office/powerpoint/2010/main" val="80739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 Le processus de planification s'est déroulé en plusieurs phases, comprenant le démarrage du projet, la réalisation des spécifications générales, le lancement des sprints, et enfin, la clôture du projet.</a:t>
            </a:r>
          </a:p>
          <a:p>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7</a:t>
            </a:fld>
            <a:endParaRPr lang="fr-FR"/>
          </a:p>
        </p:txBody>
      </p:sp>
    </p:spTree>
    <p:extLst>
      <p:ext uri="{BB962C8B-B14F-4D97-AF65-F5344CB8AC3E}">
        <p14:creationId xmlns:p14="http://schemas.microsoft.com/office/powerpoint/2010/main" val="3125063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Nous entamons maintenant la présentation des spécifications générales du projet. Cette étape englobe à la fois les spécifications fonctionnelles et techniques.</a:t>
            </a:r>
          </a:p>
          <a:p>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8</a:t>
            </a:fld>
            <a:endParaRPr lang="fr-FR"/>
          </a:p>
        </p:txBody>
      </p:sp>
    </p:spTree>
    <p:extLst>
      <p:ext uri="{BB962C8B-B14F-4D97-AF65-F5344CB8AC3E}">
        <p14:creationId xmlns:p14="http://schemas.microsoft.com/office/powerpoint/2010/main" val="3080178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Les spécifications fonctionnelles détaillent les principales fonctionnalités du système</a:t>
            </a:r>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9</a:t>
            </a:fld>
            <a:endParaRPr lang="fr-FR"/>
          </a:p>
        </p:txBody>
      </p:sp>
    </p:spTree>
    <p:extLst>
      <p:ext uri="{BB962C8B-B14F-4D97-AF65-F5344CB8AC3E}">
        <p14:creationId xmlns:p14="http://schemas.microsoft.com/office/powerpoint/2010/main" val="65570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Ces fonctionnalités sont intégrées dans le diagramme de cas d'utilisation global, avec les acteur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10</a:t>
            </a:fld>
            <a:endParaRPr lang="fr-FR"/>
          </a:p>
        </p:txBody>
      </p:sp>
    </p:spTree>
    <p:extLst>
      <p:ext uri="{BB962C8B-B14F-4D97-AF65-F5344CB8AC3E}">
        <p14:creationId xmlns:p14="http://schemas.microsoft.com/office/powerpoint/2010/main" val="142749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53683CB-2F31-48FC-B6CC-14E80A7FBCAB}" type="slidenum">
              <a:rPr lang="fr-FR" smtClean="0"/>
              <a:t>12</a:t>
            </a:fld>
            <a:endParaRPr lang="fr-FR"/>
          </a:p>
        </p:txBody>
      </p:sp>
    </p:spTree>
    <p:extLst>
      <p:ext uri="{BB962C8B-B14F-4D97-AF65-F5344CB8AC3E}">
        <p14:creationId xmlns:p14="http://schemas.microsoft.com/office/powerpoint/2010/main" val="629693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9FD6F6C1-645C-422C-8BAA-3DA05BC2460C}" type="datetime1">
              <a:rPr lang="fr-FR" smtClean="0"/>
              <a:t>04/07/2023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418251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C0AA37E6-67A8-42B6-BADE-38614E34617E}" type="datetime1">
              <a:rPr lang="fr-FR" smtClean="0"/>
              <a:t>04/07/2023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1767997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6811ABD-9325-457C-8B78-880F703EBD2E}" type="datetime1">
              <a:rPr lang="fr-FR" smtClean="0"/>
              <a:t>04/07/2023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2233124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A18885AC-7FF0-48D4-A57D-1D043B75325D}" type="datetime1">
              <a:rPr lang="fr-FR" smtClean="0"/>
              <a:t>04/07/2023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91404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725E10A-28D9-4DD6-9175-22DF898415EF}" type="datetime1">
              <a:rPr lang="fr-FR" smtClean="0"/>
              <a:t>04/07/2023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3826830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E7C372C5-CB02-4DD8-BB17-7E57E019EF30}" type="datetime1">
              <a:rPr lang="fr-FR" smtClean="0"/>
              <a:t>04/07/2023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316584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1631EFC-33DE-49E9-99EF-4C31108D4DE9}" type="datetime1">
              <a:rPr lang="fr-FR" smtClean="0"/>
              <a:t>04/07/2023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237213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684B966-51C9-4E63-AE8D-3FF0F057EC91}" type="datetime1">
              <a:rPr lang="fr-FR" smtClean="0"/>
              <a:t>04/07/2023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341016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3CBC25E-2253-446D-891F-DEADBADEB7BE}" type="datetime1">
              <a:rPr lang="fr-FR" smtClean="0"/>
              <a:t>04/07/2023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332571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918E6140-56E5-4391-8A18-62E4ADFA3A4A}" type="datetime1">
              <a:rPr lang="fr-FR" smtClean="0"/>
              <a:t>04/07/2023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1484336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D80D5D09-5030-4673-87F5-9273D1ECE76B}" type="datetime1">
              <a:rPr lang="fr-FR" smtClean="0"/>
              <a:t>04/07/2023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2D23CD8-6E2D-4C57-A0D3-F808F739AE11}" type="slidenum">
              <a:rPr lang="fr-FR" smtClean="0"/>
              <a:t>‹N°›</a:t>
            </a:fld>
            <a:endParaRPr lang="fr-FR"/>
          </a:p>
        </p:txBody>
      </p:sp>
    </p:spTree>
    <p:extLst>
      <p:ext uri="{BB962C8B-B14F-4D97-AF65-F5344CB8AC3E}">
        <p14:creationId xmlns:p14="http://schemas.microsoft.com/office/powerpoint/2010/main" val="139980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30534-D833-47F2-B36C-1E8F0BDB17E9}" type="datetime1">
              <a:rPr lang="fr-FR" smtClean="0"/>
              <a:t>04/07/2023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23CD8-6E2D-4C57-A0D3-F808F739AE11}" type="slidenum">
              <a:rPr lang="fr-FR" smtClean="0"/>
              <a:t>‹N°›</a:t>
            </a:fld>
            <a:endParaRPr lang="fr-FR"/>
          </a:p>
        </p:txBody>
      </p:sp>
    </p:spTree>
    <p:extLst>
      <p:ext uri="{BB962C8B-B14F-4D97-AF65-F5344CB8AC3E}">
        <p14:creationId xmlns:p14="http://schemas.microsoft.com/office/powerpoint/2010/main" val="2400284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fr.wikipedia.org/w/index.php?title=CloudMade&amp;action=edit&amp;redlink=1"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fr.wikipedia.org/w/index.php?title=Vladimir_Agafonkin&amp;action=edit&amp;redlink=1" TargetMode="External"/><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33730BE-8EC0-1DB4-68B2-A82733587C0E}"/>
              </a:ext>
            </a:extLst>
          </p:cNvPr>
          <p:cNvPicPr>
            <a:picLocks noChangeAspect="1"/>
          </p:cNvPicPr>
          <p:nvPr/>
        </p:nvPicPr>
        <p:blipFill>
          <a:blip r:embed="rId3"/>
          <a:stretch>
            <a:fillRect/>
          </a:stretch>
        </p:blipFill>
        <p:spPr>
          <a:xfrm>
            <a:off x="452231" y="277051"/>
            <a:ext cx="1903388" cy="838687"/>
          </a:xfrm>
          <a:prstGeom prst="rect">
            <a:avLst/>
          </a:prstGeom>
        </p:spPr>
      </p:pic>
      <p:sp>
        <p:nvSpPr>
          <p:cNvPr id="6" name="ZoneTexte 5">
            <a:extLst>
              <a:ext uri="{FF2B5EF4-FFF2-40B4-BE49-F238E27FC236}">
                <a16:creationId xmlns:a16="http://schemas.microsoft.com/office/drawing/2014/main" id="{8874469D-3663-F56F-C39B-041EF3B5FD57}"/>
              </a:ext>
            </a:extLst>
          </p:cNvPr>
          <p:cNvSpPr txBox="1"/>
          <p:nvPr/>
        </p:nvSpPr>
        <p:spPr>
          <a:xfrm>
            <a:off x="2936768" y="605055"/>
            <a:ext cx="6130212" cy="931345"/>
          </a:xfrm>
          <a:prstGeom prst="rect">
            <a:avLst/>
          </a:prstGeom>
          <a:noFill/>
        </p:spPr>
        <p:txBody>
          <a:bodyPr wrap="square">
            <a:spAutoFit/>
          </a:bodyPr>
          <a:lstStyle/>
          <a:p>
            <a:pPr marL="0" marR="0" lvl="0" indent="0" algn="ctr" rtl="0">
              <a:lnSpc>
                <a:spcPct val="120000"/>
              </a:lnSpc>
              <a:spcBef>
                <a:spcPts val="0"/>
              </a:spcBef>
              <a:spcAft>
                <a:spcPts val="0"/>
              </a:spcAft>
              <a:buClr>
                <a:srgbClr val="2E75B5"/>
              </a:buClr>
              <a:buSzPts val="1600"/>
              <a:buFont typeface="Times New Roman"/>
              <a:buNone/>
            </a:pPr>
            <a:r>
              <a:rPr lang="fr-FR" sz="2400" dirty="0">
                <a:solidFill>
                  <a:schemeClr val="accent1">
                    <a:lumMod val="50000"/>
                  </a:schemeClr>
                </a:solidFill>
                <a:latin typeface="Bahnschrift" panose="020B0502040204020203" pitchFamily="34" charset="0"/>
                <a:ea typeface="Times New Roman"/>
                <a:cs typeface="Times New Roman"/>
                <a:sym typeface="Times New Roman"/>
              </a:rPr>
              <a:t>Soutenance de projet de fin d’études</a:t>
            </a:r>
            <a:br>
              <a:rPr lang="fr-FR" sz="2400" dirty="0">
                <a:solidFill>
                  <a:schemeClr val="accent1">
                    <a:lumMod val="50000"/>
                  </a:schemeClr>
                </a:solidFill>
                <a:latin typeface="Bahnschrift" panose="020B0502040204020203" pitchFamily="34" charset="0"/>
                <a:ea typeface="Times New Roman"/>
                <a:cs typeface="Times New Roman"/>
                <a:sym typeface="Times New Roman"/>
              </a:rPr>
            </a:br>
            <a:endParaRPr lang="fr-FR" sz="2400" dirty="0">
              <a:ln w="18415" cmpd="sng">
                <a:noFill/>
                <a:prstDash val="solid"/>
              </a:ln>
              <a:solidFill>
                <a:schemeClr val="accent1">
                  <a:lumMod val="50000"/>
                </a:schemeClr>
              </a:solidFill>
              <a:latin typeface="Bahnschrift" panose="020B0502040204020203" pitchFamily="34" charset="0"/>
            </a:endParaRPr>
          </a:p>
        </p:txBody>
      </p:sp>
      <p:sp>
        <p:nvSpPr>
          <p:cNvPr id="12" name="Rectangle 11"/>
          <p:cNvSpPr/>
          <p:nvPr/>
        </p:nvSpPr>
        <p:spPr>
          <a:xfrm>
            <a:off x="0" y="1610633"/>
            <a:ext cx="12192000" cy="216568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441158" y="2080756"/>
            <a:ext cx="11309684" cy="1200329"/>
          </a:xfrm>
          <a:prstGeom prst="rect">
            <a:avLst/>
          </a:prstGeom>
          <a:noFill/>
        </p:spPr>
        <p:txBody>
          <a:bodyPr wrap="square" rtlCol="0">
            <a:spAutoFit/>
          </a:bodyPr>
          <a:lstStyle/>
          <a:p>
            <a:pPr algn="ctr"/>
            <a:r>
              <a:rPr lang="fr-FR" sz="2400" b="1" dirty="0">
                <a:solidFill>
                  <a:schemeClr val="bg1"/>
                </a:solidFill>
                <a:latin typeface="Arial Rounded MT Bold" panose="020F0704030504030204" pitchFamily="34" charset="0"/>
              </a:rPr>
              <a:t>Développement d’une application mobile </a:t>
            </a:r>
          </a:p>
          <a:p>
            <a:pPr algn="ctr"/>
            <a:r>
              <a:rPr lang="fr-FR" sz="2400" b="1" dirty="0">
                <a:solidFill>
                  <a:schemeClr val="bg1"/>
                </a:solidFill>
                <a:latin typeface="Arial Rounded MT Bold" panose="020F0704030504030204" pitchFamily="34" charset="0"/>
              </a:rPr>
              <a:t>pour la localisation des guichets automatiques </a:t>
            </a:r>
          </a:p>
          <a:p>
            <a:pPr algn="ctr"/>
            <a:r>
              <a:rPr lang="fr-FR" sz="2400" b="1" dirty="0">
                <a:solidFill>
                  <a:schemeClr val="bg1"/>
                </a:solidFill>
                <a:latin typeface="Arial Rounded MT Bold" panose="020F0704030504030204" pitchFamily="34" charset="0"/>
              </a:rPr>
              <a:t>bancaires</a:t>
            </a:r>
            <a:endParaRPr lang="fr-FR" sz="2400" dirty="0">
              <a:solidFill>
                <a:schemeClr val="bg1"/>
              </a:solidFill>
              <a:latin typeface="Arial Rounded MT Bold" panose="020F0704030504030204" pitchFamily="34" charset="0"/>
            </a:endParaRPr>
          </a:p>
        </p:txBody>
      </p:sp>
      <p:sp>
        <p:nvSpPr>
          <p:cNvPr id="14" name="ZoneTexte 13">
            <a:extLst>
              <a:ext uri="{FF2B5EF4-FFF2-40B4-BE49-F238E27FC236}">
                <a16:creationId xmlns:a16="http://schemas.microsoft.com/office/drawing/2014/main" id="{3B304BDD-3F96-3A70-B09A-87095039691C}"/>
              </a:ext>
            </a:extLst>
          </p:cNvPr>
          <p:cNvSpPr txBox="1"/>
          <p:nvPr/>
        </p:nvSpPr>
        <p:spPr>
          <a:xfrm>
            <a:off x="670561" y="4041059"/>
            <a:ext cx="3476445" cy="740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000"/>
              </a:lnSpc>
            </a:pPr>
            <a:r>
              <a:rPr lang="fr-FR" sz="2000" b="1" dirty="0">
                <a:solidFill>
                  <a:srgbClr val="002060"/>
                </a:solidFill>
                <a:cs typeface="Calibri"/>
              </a:rPr>
              <a:t>Réalisé par :</a:t>
            </a:r>
          </a:p>
          <a:p>
            <a:pPr marL="285750" indent="-285750">
              <a:lnSpc>
                <a:spcPct val="114000"/>
              </a:lnSpc>
              <a:buFont typeface="Wingdings" panose="05000000000000000000" pitchFamily="2" charset="2"/>
              <a:buChar char="§"/>
            </a:pPr>
            <a:r>
              <a:rPr lang="fr-FR" dirty="0">
                <a:cs typeface="Calibri"/>
              </a:rPr>
              <a:t>ABDERRAFIK Mohamed</a:t>
            </a:r>
          </a:p>
        </p:txBody>
      </p:sp>
      <p:sp>
        <p:nvSpPr>
          <p:cNvPr id="15" name="ZoneTexte 14">
            <a:extLst>
              <a:ext uri="{FF2B5EF4-FFF2-40B4-BE49-F238E27FC236}">
                <a16:creationId xmlns:a16="http://schemas.microsoft.com/office/drawing/2014/main" id="{E9E37EC9-F3AA-F818-53A2-01C26AED52EA}"/>
              </a:ext>
            </a:extLst>
          </p:cNvPr>
          <p:cNvSpPr txBox="1"/>
          <p:nvPr/>
        </p:nvSpPr>
        <p:spPr>
          <a:xfrm>
            <a:off x="6096000" y="3997576"/>
            <a:ext cx="5463364" cy="13725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000"/>
              </a:lnSpc>
            </a:pPr>
            <a:r>
              <a:rPr lang="fr-FR" sz="2000" b="1" dirty="0">
                <a:solidFill>
                  <a:srgbClr val="002060"/>
                </a:solidFill>
                <a:cs typeface="Calibri"/>
              </a:rPr>
              <a:t>Soutenu le 4 juillet 2023 , devant le jury :</a:t>
            </a:r>
          </a:p>
          <a:p>
            <a:pPr marL="285750" indent="-285750">
              <a:lnSpc>
                <a:spcPct val="114000"/>
              </a:lnSpc>
              <a:buFont typeface="Wingdings" panose="05000000000000000000" pitchFamily="2" charset="2"/>
              <a:buChar char="§"/>
            </a:pPr>
            <a:r>
              <a:rPr lang="fr-FR" b="1" dirty="0">
                <a:effectLst/>
                <a:latin typeface="Calibri" panose="020F0502020204030204" pitchFamily="34" charset="0"/>
                <a:cs typeface="Calibri" panose="020F0502020204030204" pitchFamily="34" charset="0"/>
              </a:rPr>
              <a:t>Président :</a:t>
            </a:r>
            <a:r>
              <a:rPr lang="fr-FR" dirty="0">
                <a:effectLst/>
                <a:latin typeface="Calibri" panose="020F0502020204030204" pitchFamily="34" charset="0"/>
                <a:cs typeface="Calibri" panose="020F0502020204030204" pitchFamily="34" charset="0"/>
              </a:rPr>
              <a:t> Mr. ALAMI Bachir Omar</a:t>
            </a:r>
          </a:p>
          <a:p>
            <a:pPr marL="285750" indent="-285750">
              <a:lnSpc>
                <a:spcPct val="114000"/>
              </a:lnSpc>
              <a:buFont typeface="Wingdings" panose="05000000000000000000" pitchFamily="2" charset="2"/>
              <a:buChar char="§"/>
            </a:pPr>
            <a:r>
              <a:rPr lang="fr-FR" b="1" dirty="0">
                <a:effectLst/>
                <a:latin typeface="Calibri" panose="020F0502020204030204" pitchFamily="34" charset="0"/>
                <a:cs typeface="Calibri" panose="020F0502020204030204" pitchFamily="34" charset="0"/>
              </a:rPr>
              <a:t>Encadrant interne : </a:t>
            </a:r>
            <a:r>
              <a:rPr lang="fr-FR" dirty="0">
                <a:effectLst/>
                <a:latin typeface="Calibri" panose="020F0502020204030204" pitchFamily="34" charset="0"/>
                <a:cs typeface="Calibri" panose="020F0502020204030204" pitchFamily="34" charset="0"/>
              </a:rPr>
              <a:t>Mr. EL BRIRCHI El Hassan</a:t>
            </a:r>
          </a:p>
          <a:p>
            <a:pPr marL="285750" indent="-285750">
              <a:lnSpc>
                <a:spcPct val="114000"/>
              </a:lnSpc>
              <a:buFont typeface="Wingdings" panose="05000000000000000000" pitchFamily="2" charset="2"/>
              <a:buChar char="§"/>
            </a:pPr>
            <a:r>
              <a:rPr lang="fr-FR" b="1" dirty="0">
                <a:effectLst/>
                <a:latin typeface="Calibri" panose="020F0502020204030204" pitchFamily="34" charset="0"/>
                <a:cs typeface="Calibri" panose="020F0502020204030204" pitchFamily="34" charset="0"/>
              </a:rPr>
              <a:t>Examinateur : </a:t>
            </a:r>
            <a:r>
              <a:rPr lang="fr-FR" dirty="0">
                <a:effectLst/>
                <a:latin typeface="Calibri" panose="020F0502020204030204" pitchFamily="34" charset="0"/>
                <a:cs typeface="Calibri" panose="020F0502020204030204" pitchFamily="34" charset="0"/>
              </a:rPr>
              <a:t>Mr. MALAAININE Mohamed El </a:t>
            </a:r>
            <a:r>
              <a:rPr lang="fr-FR" dirty="0" err="1">
                <a:effectLst/>
                <a:latin typeface="Calibri" panose="020F0502020204030204" pitchFamily="34" charset="0"/>
                <a:cs typeface="Calibri" panose="020F0502020204030204" pitchFamily="34" charset="0"/>
              </a:rPr>
              <a:t>Imame</a:t>
            </a:r>
            <a:endParaRPr lang="fr-FR" dirty="0">
              <a:effectLst/>
              <a:latin typeface="Calibri" panose="020F0502020204030204" pitchFamily="34" charset="0"/>
              <a:cs typeface="Calibri" panose="020F0502020204030204" pitchFamily="34" charset="0"/>
            </a:endParaRPr>
          </a:p>
        </p:txBody>
      </p:sp>
      <p:sp>
        <p:nvSpPr>
          <p:cNvPr id="16" name="ZoneTexte 15">
            <a:extLst>
              <a:ext uri="{FF2B5EF4-FFF2-40B4-BE49-F238E27FC236}">
                <a16:creationId xmlns:a16="http://schemas.microsoft.com/office/drawing/2014/main" id="{3B304BDD-3F96-3A70-B09A-87095039691C}"/>
              </a:ext>
            </a:extLst>
          </p:cNvPr>
          <p:cNvSpPr txBox="1"/>
          <p:nvPr/>
        </p:nvSpPr>
        <p:spPr>
          <a:xfrm>
            <a:off x="3662511" y="6080899"/>
            <a:ext cx="45555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a:solidFill>
                  <a:srgbClr val="002060"/>
                </a:solidFill>
                <a:ea typeface="Times New Roman"/>
                <a:cs typeface="Times New Roman"/>
                <a:sym typeface="Times New Roman"/>
              </a:rPr>
              <a:t>Sciences de l’information géographique </a:t>
            </a:r>
            <a:r>
              <a:rPr lang="fr-FR" b="1" dirty="0">
                <a:solidFill>
                  <a:srgbClr val="002060"/>
                </a:solidFill>
                <a:cs typeface="Calibri"/>
              </a:rPr>
              <a:t>2022/2023</a:t>
            </a:r>
            <a:endParaRPr lang="fr-FR" sz="1600" dirty="0">
              <a:cs typeface="Calibri"/>
            </a:endParaRPr>
          </a:p>
        </p:txBody>
      </p:sp>
      <p:pic>
        <p:nvPicPr>
          <p:cNvPr id="2" name="Image 1">
            <a:extLst>
              <a:ext uri="{FF2B5EF4-FFF2-40B4-BE49-F238E27FC236}">
                <a16:creationId xmlns:a16="http://schemas.microsoft.com/office/drawing/2014/main" id="{AD47C96B-6075-7646-32C7-2F43F21396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48130" y="330551"/>
            <a:ext cx="1903388" cy="1015341"/>
          </a:xfrm>
          <a:prstGeom prst="rect">
            <a:avLst/>
          </a:prstGeom>
          <a:noFill/>
        </p:spPr>
      </p:pic>
    </p:spTree>
    <p:extLst>
      <p:ext uri="{BB962C8B-B14F-4D97-AF65-F5344CB8AC3E}">
        <p14:creationId xmlns:p14="http://schemas.microsoft.com/office/powerpoint/2010/main" val="292537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75000"/>
            </a:schemeClr>
          </a:solidFill>
          <a:ln>
            <a:solidFill>
              <a:schemeClr val="accent5">
                <a:lumMod val="75000"/>
              </a:schemeClr>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Spécifications générales</a:t>
            </a:r>
            <a:endParaRPr lang="fr-FR" sz="2000" dirty="0"/>
          </a:p>
        </p:txBody>
      </p:sp>
      <p:pic>
        <p:nvPicPr>
          <p:cNvPr id="3" name="Image 2">
            <a:extLst>
              <a:ext uri="{FF2B5EF4-FFF2-40B4-BE49-F238E27FC236}">
                <a16:creationId xmlns:a16="http://schemas.microsoft.com/office/drawing/2014/main" id="{B86C0B9E-691C-9B4A-DB03-703F97ADB8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9470" y="1677084"/>
            <a:ext cx="7428359" cy="5460123"/>
          </a:xfrm>
          <a:prstGeom prst="rect">
            <a:avLst/>
          </a:prstGeom>
        </p:spPr>
      </p:pic>
      <p:sp>
        <p:nvSpPr>
          <p:cNvPr id="29" name="ZoneTexte 28">
            <a:extLst>
              <a:ext uri="{FF2B5EF4-FFF2-40B4-BE49-F238E27FC236}">
                <a16:creationId xmlns:a16="http://schemas.microsoft.com/office/drawing/2014/main" id="{92439ADE-9D64-06E5-D3E1-DC1A59FFEEC8}"/>
              </a:ext>
            </a:extLst>
          </p:cNvPr>
          <p:cNvSpPr txBox="1"/>
          <p:nvPr/>
        </p:nvSpPr>
        <p:spPr>
          <a:xfrm>
            <a:off x="2771872" y="80479"/>
            <a:ext cx="3001248" cy="830997"/>
          </a:xfrm>
          <a:prstGeom prst="rect">
            <a:avLst/>
          </a:prstGeom>
          <a:noFill/>
          <a:ln>
            <a:noFill/>
          </a:ln>
        </p:spPr>
        <p:txBody>
          <a:bodyPr wrap="square" rtlCol="0">
            <a:spAutoFit/>
          </a:bodyPr>
          <a:lstStyle/>
          <a:p>
            <a:pPr algn="ctr"/>
            <a:r>
              <a:rPr lang="fr-FR" sz="2400" b="1" dirty="0">
                <a:solidFill>
                  <a:schemeClr val="accent5">
                    <a:lumMod val="75000"/>
                  </a:schemeClr>
                </a:solidFill>
              </a:rPr>
              <a:t>Spécifications fonctionnelles</a:t>
            </a:r>
          </a:p>
        </p:txBody>
      </p:sp>
      <p:sp>
        <p:nvSpPr>
          <p:cNvPr id="30" name="ZoneTexte 29">
            <a:extLst>
              <a:ext uri="{FF2B5EF4-FFF2-40B4-BE49-F238E27FC236}">
                <a16:creationId xmlns:a16="http://schemas.microsoft.com/office/drawing/2014/main" id="{81E99E9F-69D0-A49F-A4C4-4DBF40470945}"/>
              </a:ext>
            </a:extLst>
          </p:cNvPr>
          <p:cNvSpPr txBox="1"/>
          <p:nvPr/>
        </p:nvSpPr>
        <p:spPr>
          <a:xfrm>
            <a:off x="5938964" y="57111"/>
            <a:ext cx="2880001" cy="830997"/>
          </a:xfrm>
          <a:prstGeom prst="rect">
            <a:avLst/>
          </a:prstGeom>
          <a:noFill/>
        </p:spPr>
        <p:txBody>
          <a:bodyPr wrap="square">
            <a:spAutoFit/>
          </a:bodyPr>
          <a:lstStyle/>
          <a:p>
            <a:pPr algn="ctr"/>
            <a:r>
              <a:rPr lang="fr-FR" sz="2400" b="1" dirty="0">
                <a:solidFill>
                  <a:schemeClr val="bg2">
                    <a:lumMod val="90000"/>
                  </a:schemeClr>
                </a:solidFill>
              </a:rPr>
              <a:t>Spécifications techniques</a:t>
            </a:r>
          </a:p>
        </p:txBody>
      </p:sp>
      <p:sp>
        <p:nvSpPr>
          <p:cNvPr id="31" name="Rectangle 30">
            <a:extLst>
              <a:ext uri="{FF2B5EF4-FFF2-40B4-BE49-F238E27FC236}">
                <a16:creationId xmlns:a16="http://schemas.microsoft.com/office/drawing/2014/main" id="{A37D2A6D-CFE5-0DE5-0891-F80333518ABC}"/>
              </a:ext>
            </a:extLst>
          </p:cNvPr>
          <p:cNvSpPr/>
          <p:nvPr/>
        </p:nvSpPr>
        <p:spPr>
          <a:xfrm>
            <a:off x="3112613" y="939903"/>
            <a:ext cx="282635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5ED80BD9-73B0-5AB6-8D29-CFF9ED3D88A4}"/>
              </a:ext>
            </a:extLst>
          </p:cNvPr>
          <p:cNvSpPr txBox="1"/>
          <p:nvPr/>
        </p:nvSpPr>
        <p:spPr>
          <a:xfrm>
            <a:off x="8897360" y="57111"/>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Etude de benchmarking</a:t>
            </a:r>
          </a:p>
        </p:txBody>
      </p:sp>
      <p:sp>
        <p:nvSpPr>
          <p:cNvPr id="33" name="Rectangle 32">
            <a:extLst>
              <a:ext uri="{FF2B5EF4-FFF2-40B4-BE49-F238E27FC236}">
                <a16:creationId xmlns:a16="http://schemas.microsoft.com/office/drawing/2014/main" id="{738BDB78-6838-AFDC-7094-87121D9FF4B6}"/>
              </a:ext>
            </a:extLst>
          </p:cNvPr>
          <p:cNvSpPr/>
          <p:nvPr/>
        </p:nvSpPr>
        <p:spPr>
          <a:xfrm>
            <a:off x="9122230" y="942730"/>
            <a:ext cx="2826351"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0ACCCC0C-E8D5-FE39-F3E4-2C91CE852D99}"/>
              </a:ext>
            </a:extLst>
          </p:cNvPr>
          <p:cNvSpPr/>
          <p:nvPr/>
        </p:nvSpPr>
        <p:spPr>
          <a:xfrm>
            <a:off x="6114764" y="939903"/>
            <a:ext cx="2826351"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D2D4ADB5-F219-34F3-01FC-CA1578209F3C}"/>
              </a:ext>
            </a:extLst>
          </p:cNvPr>
          <p:cNvSpPr/>
          <p:nvPr/>
        </p:nvSpPr>
        <p:spPr>
          <a:xfrm>
            <a:off x="1116701" y="1090832"/>
            <a:ext cx="4842159" cy="461665"/>
          </a:xfrm>
          <a:prstGeom prst="rect">
            <a:avLst/>
          </a:prstGeom>
          <a:noFill/>
        </p:spPr>
        <p:txBody>
          <a:bodyPr wrap="none" lIns="91440" tIns="45720" rIns="91440" bIns="45720">
            <a:spAutoFit/>
          </a:bodyPr>
          <a:lstStyle/>
          <a:p>
            <a:pPr algn="ctr"/>
            <a:r>
              <a:rPr lang="fr-FR" sz="2400" b="0" cap="none" spc="0" dirty="0">
                <a:ln w="0"/>
                <a:solidFill>
                  <a:schemeClr val="accent1"/>
                </a:solidFill>
                <a:effectLst>
                  <a:outerShdw blurRad="38100" dist="25400" dir="5400000" algn="ctr" rotWithShape="0">
                    <a:srgbClr val="6E747A">
                      <a:alpha val="43000"/>
                    </a:srgbClr>
                  </a:outerShdw>
                </a:effectLst>
              </a:rPr>
              <a:t>Diagramme de cas d’utilisation global</a:t>
            </a:r>
          </a:p>
        </p:txBody>
      </p:sp>
      <p:pic>
        <p:nvPicPr>
          <p:cNvPr id="37" name="Image 36">
            <a:extLst>
              <a:ext uri="{FF2B5EF4-FFF2-40B4-BE49-F238E27FC236}">
                <a16:creationId xmlns:a16="http://schemas.microsoft.com/office/drawing/2014/main" id="{461BF85B-A66B-8D4C-8EAE-39E6B3DE72B4}"/>
              </a:ext>
            </a:extLst>
          </p:cNvPr>
          <p:cNvPicPr>
            <a:picLocks noChangeAspect="1"/>
          </p:cNvPicPr>
          <p:nvPr/>
        </p:nvPicPr>
        <p:blipFill>
          <a:blip r:embed="rId4"/>
          <a:stretch>
            <a:fillRect/>
          </a:stretch>
        </p:blipFill>
        <p:spPr>
          <a:xfrm>
            <a:off x="579203" y="1095696"/>
            <a:ext cx="493819" cy="499915"/>
          </a:xfrm>
          <a:prstGeom prst="rect">
            <a:avLst/>
          </a:prstGeom>
        </p:spPr>
      </p:pic>
      <p:sp>
        <p:nvSpPr>
          <p:cNvPr id="2" name="Espace réservé du numéro de diapositive 1">
            <a:extLst>
              <a:ext uri="{FF2B5EF4-FFF2-40B4-BE49-F238E27FC236}">
                <a16:creationId xmlns:a16="http://schemas.microsoft.com/office/drawing/2014/main" id="{6F038F0A-76FA-994B-41B3-BFB833E3DBAC}"/>
              </a:ext>
            </a:extLst>
          </p:cNvPr>
          <p:cNvSpPr>
            <a:spLocks noGrp="1"/>
          </p:cNvSpPr>
          <p:nvPr>
            <p:ph type="sldNum" sz="quarter" idx="12"/>
          </p:nvPr>
        </p:nvSpPr>
        <p:spPr/>
        <p:txBody>
          <a:bodyPr/>
          <a:lstStyle/>
          <a:p>
            <a:fld id="{C2D23CD8-6E2D-4C57-A0D3-F808F739AE11}" type="slidenum">
              <a:rPr lang="fr-FR" smtClean="0"/>
              <a:t>10</a:t>
            </a:fld>
            <a:endParaRPr lang="fr-FR"/>
          </a:p>
        </p:txBody>
      </p:sp>
    </p:spTree>
    <p:extLst>
      <p:ext uri="{BB962C8B-B14F-4D97-AF65-F5344CB8AC3E}">
        <p14:creationId xmlns:p14="http://schemas.microsoft.com/office/powerpoint/2010/main" val="586225343"/>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701B33-3CD6-168F-503D-9104F608468C}"/>
              </a:ext>
            </a:extLst>
          </p:cNvPr>
          <p:cNvSpPr/>
          <p:nvPr/>
        </p:nvSpPr>
        <p:spPr>
          <a:xfrm>
            <a:off x="1287627" y="1349905"/>
            <a:ext cx="5143331" cy="584775"/>
          </a:xfrm>
          <a:prstGeom prst="rect">
            <a:avLst/>
          </a:prstGeom>
          <a:noFill/>
        </p:spPr>
        <p:txBody>
          <a:bodyPr wrap="none" lIns="91440" tIns="45720" rIns="91440" bIns="45720">
            <a:spAutoFit/>
          </a:bodyPr>
          <a:lstStyle/>
          <a:p>
            <a:pPr algn="ctr"/>
            <a:r>
              <a:rPr lang="fr-FR" sz="3200" cap="none" spc="0" dirty="0">
                <a:ln w="0"/>
                <a:solidFill>
                  <a:schemeClr val="accent1"/>
                </a:solidFill>
                <a:effectLst>
                  <a:outerShdw blurRad="38100" dist="25400" dir="5400000" algn="ctr" rotWithShape="0">
                    <a:srgbClr val="6E747A">
                      <a:alpha val="43000"/>
                    </a:srgbClr>
                  </a:outerShdw>
                </a:effectLst>
              </a:rPr>
              <a:t>Fournisseurs Cartographiques</a:t>
            </a:r>
          </a:p>
        </p:txBody>
      </p:sp>
      <p:pic>
        <p:nvPicPr>
          <p:cNvPr id="7" name="Image 6">
            <a:extLst>
              <a:ext uri="{FF2B5EF4-FFF2-40B4-BE49-F238E27FC236}">
                <a16:creationId xmlns:a16="http://schemas.microsoft.com/office/drawing/2014/main" id="{81CF9DE0-1EA1-A15E-58E1-D0BD3EA0977A}"/>
              </a:ext>
            </a:extLst>
          </p:cNvPr>
          <p:cNvPicPr>
            <a:picLocks noChangeAspect="1"/>
          </p:cNvPicPr>
          <p:nvPr/>
        </p:nvPicPr>
        <p:blipFill>
          <a:blip r:embed="rId2"/>
          <a:stretch>
            <a:fillRect/>
          </a:stretch>
        </p:blipFill>
        <p:spPr>
          <a:xfrm>
            <a:off x="643813" y="1440572"/>
            <a:ext cx="446458" cy="451969"/>
          </a:xfrm>
          <a:prstGeom prst="rect">
            <a:avLst/>
          </a:prstGeom>
        </p:spPr>
      </p:pic>
      <p:sp>
        <p:nvSpPr>
          <p:cNvPr id="8" name="Rectangle 7">
            <a:extLst>
              <a:ext uri="{FF2B5EF4-FFF2-40B4-BE49-F238E27FC236}">
                <a16:creationId xmlns:a16="http://schemas.microsoft.com/office/drawing/2014/main" id="{947894F8-BC82-938C-DDBF-C6129305ECF4}"/>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9" name="Rectangle 8">
            <a:extLst>
              <a:ext uri="{FF2B5EF4-FFF2-40B4-BE49-F238E27FC236}">
                <a16:creationId xmlns:a16="http://schemas.microsoft.com/office/drawing/2014/main" id="{78D465C0-C79A-6016-4A0D-EBD19C9CCBCC}"/>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10" name="Rectangle 9">
            <a:extLst>
              <a:ext uri="{FF2B5EF4-FFF2-40B4-BE49-F238E27FC236}">
                <a16:creationId xmlns:a16="http://schemas.microsoft.com/office/drawing/2014/main" id="{EA6CDBA0-7A29-B1F9-BD51-7778ECB0141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11" name="Rectangle 10">
            <a:extLst>
              <a:ext uri="{FF2B5EF4-FFF2-40B4-BE49-F238E27FC236}">
                <a16:creationId xmlns:a16="http://schemas.microsoft.com/office/drawing/2014/main" id="{A7ADF633-EDC4-B3C1-7BCA-3FCEDCEE90D9}"/>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12" name="Rectangle 11">
            <a:extLst>
              <a:ext uri="{FF2B5EF4-FFF2-40B4-BE49-F238E27FC236}">
                <a16:creationId xmlns:a16="http://schemas.microsoft.com/office/drawing/2014/main" id="{CBFB0B5B-F591-4831-DEF6-CFA5A367DAE5}"/>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3" name="Google Shape;177;p29">
            <a:extLst>
              <a:ext uri="{FF2B5EF4-FFF2-40B4-BE49-F238E27FC236}">
                <a16:creationId xmlns:a16="http://schemas.microsoft.com/office/drawing/2014/main" id="{CAC005C8-954C-2000-1467-A2EBD00606A7}"/>
              </a:ext>
            </a:extLst>
          </p:cNvPr>
          <p:cNvSpPr/>
          <p:nvPr/>
        </p:nvSpPr>
        <p:spPr>
          <a:xfrm>
            <a:off x="0" y="499511"/>
            <a:ext cx="3069772" cy="513184"/>
          </a:xfrm>
          <a:prstGeom prst="rect">
            <a:avLst/>
          </a:prstGeom>
          <a:solidFill>
            <a:schemeClr val="accent5">
              <a:lumMod val="75000"/>
            </a:schemeClr>
          </a:solidFill>
          <a:ln>
            <a:solidFill>
              <a:schemeClr val="accent5">
                <a:lumMod val="75000"/>
              </a:schemeClr>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Etude de benchmarking</a:t>
            </a:r>
          </a:p>
        </p:txBody>
      </p:sp>
      <p:sp>
        <p:nvSpPr>
          <p:cNvPr id="14" name="ZoneTexte 13">
            <a:extLst>
              <a:ext uri="{FF2B5EF4-FFF2-40B4-BE49-F238E27FC236}">
                <a16:creationId xmlns:a16="http://schemas.microsoft.com/office/drawing/2014/main" id="{AA60A4AD-7CA2-708D-D300-16808BE171DF}"/>
              </a:ext>
            </a:extLst>
          </p:cNvPr>
          <p:cNvSpPr txBox="1"/>
          <p:nvPr/>
        </p:nvSpPr>
        <p:spPr>
          <a:xfrm>
            <a:off x="2771872" y="80479"/>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Spécifications fonctionnelles</a:t>
            </a:r>
          </a:p>
        </p:txBody>
      </p:sp>
      <p:sp>
        <p:nvSpPr>
          <p:cNvPr id="15" name="ZoneTexte 14">
            <a:extLst>
              <a:ext uri="{FF2B5EF4-FFF2-40B4-BE49-F238E27FC236}">
                <a16:creationId xmlns:a16="http://schemas.microsoft.com/office/drawing/2014/main" id="{8C0FB1EF-F4EC-99CA-5311-F57E485F7304}"/>
              </a:ext>
            </a:extLst>
          </p:cNvPr>
          <p:cNvSpPr txBox="1"/>
          <p:nvPr/>
        </p:nvSpPr>
        <p:spPr>
          <a:xfrm>
            <a:off x="5864665" y="51290"/>
            <a:ext cx="2880001" cy="830997"/>
          </a:xfrm>
          <a:prstGeom prst="rect">
            <a:avLst/>
          </a:prstGeom>
          <a:noFill/>
        </p:spPr>
        <p:txBody>
          <a:bodyPr wrap="square">
            <a:spAutoFit/>
          </a:bodyPr>
          <a:lstStyle/>
          <a:p>
            <a:pPr algn="ctr"/>
            <a:r>
              <a:rPr lang="fr-FR" sz="2400" b="1" dirty="0">
                <a:solidFill>
                  <a:schemeClr val="bg2">
                    <a:lumMod val="90000"/>
                  </a:schemeClr>
                </a:solidFill>
              </a:rPr>
              <a:t>Spécifications techniques</a:t>
            </a:r>
          </a:p>
        </p:txBody>
      </p:sp>
      <p:sp>
        <p:nvSpPr>
          <p:cNvPr id="16" name="Rectangle 15">
            <a:extLst>
              <a:ext uri="{FF2B5EF4-FFF2-40B4-BE49-F238E27FC236}">
                <a16:creationId xmlns:a16="http://schemas.microsoft.com/office/drawing/2014/main" id="{47B392FD-8901-A04A-2CD5-BA918521F3AE}"/>
              </a:ext>
            </a:extLst>
          </p:cNvPr>
          <p:cNvSpPr/>
          <p:nvPr/>
        </p:nvSpPr>
        <p:spPr>
          <a:xfrm>
            <a:off x="3255821" y="939226"/>
            <a:ext cx="2152758" cy="6857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67AAC16F-B1F8-5A6C-A3D0-0EFACFA9ECAC}"/>
              </a:ext>
            </a:extLst>
          </p:cNvPr>
          <p:cNvSpPr txBox="1"/>
          <p:nvPr/>
        </p:nvSpPr>
        <p:spPr>
          <a:xfrm>
            <a:off x="8809912" y="57619"/>
            <a:ext cx="3001248" cy="830997"/>
          </a:xfrm>
          <a:prstGeom prst="rect">
            <a:avLst/>
          </a:prstGeom>
          <a:noFill/>
          <a:ln>
            <a:noFill/>
          </a:ln>
        </p:spPr>
        <p:txBody>
          <a:bodyPr wrap="square" rtlCol="0">
            <a:spAutoFit/>
          </a:bodyPr>
          <a:lstStyle/>
          <a:p>
            <a:pPr algn="ctr"/>
            <a:r>
              <a:rPr lang="fr-FR" sz="2400" b="1" dirty="0">
                <a:solidFill>
                  <a:schemeClr val="accent1">
                    <a:lumMod val="50000"/>
                  </a:schemeClr>
                </a:solidFill>
              </a:rPr>
              <a:t>Etude de benchmarking</a:t>
            </a:r>
          </a:p>
        </p:txBody>
      </p:sp>
      <p:sp>
        <p:nvSpPr>
          <p:cNvPr id="18" name="Rectangle 17">
            <a:extLst>
              <a:ext uri="{FF2B5EF4-FFF2-40B4-BE49-F238E27FC236}">
                <a16:creationId xmlns:a16="http://schemas.microsoft.com/office/drawing/2014/main" id="{29EE67BB-1097-68BE-5690-3B90D290C3AB}"/>
              </a:ext>
            </a:extLst>
          </p:cNvPr>
          <p:cNvSpPr/>
          <p:nvPr/>
        </p:nvSpPr>
        <p:spPr>
          <a:xfrm>
            <a:off x="9060871" y="939226"/>
            <a:ext cx="2826351"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23106F1B-8131-93D0-9426-70F0C88D7155}"/>
              </a:ext>
            </a:extLst>
          </p:cNvPr>
          <p:cNvSpPr/>
          <p:nvPr/>
        </p:nvSpPr>
        <p:spPr>
          <a:xfrm>
            <a:off x="6096000" y="962084"/>
            <a:ext cx="2342750"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22" name="Picture 2" descr="Logo de Google Maps">
            <a:extLst>
              <a:ext uri="{FF2B5EF4-FFF2-40B4-BE49-F238E27FC236}">
                <a16:creationId xmlns:a16="http://schemas.microsoft.com/office/drawing/2014/main" id="{68490B11-DD66-A442-37C1-CCC94706F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425" y="4559752"/>
            <a:ext cx="1634030" cy="14706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pload.wikimedia.org/wikipedia/commons/thumb/1/13/...">
            <a:extLst>
              <a:ext uri="{FF2B5EF4-FFF2-40B4-BE49-F238E27FC236}">
                <a16:creationId xmlns:a16="http://schemas.microsoft.com/office/drawing/2014/main" id="{5B68B531-A053-955A-EEA3-992E71B13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42" y="5033153"/>
            <a:ext cx="2885721" cy="76471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upload.wikimedia.org/wikipedia/commons/thumb/b/b0/...">
            <a:extLst>
              <a:ext uri="{FF2B5EF4-FFF2-40B4-BE49-F238E27FC236}">
                <a16:creationId xmlns:a16="http://schemas.microsoft.com/office/drawing/2014/main" id="{E2134817-78C2-EB2C-EE56-BF4BC46D0D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4778" y="4929587"/>
            <a:ext cx="1359022" cy="135902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FB107980-DB39-A766-4A65-DA40494619E0}"/>
              </a:ext>
            </a:extLst>
          </p:cNvPr>
          <p:cNvCxnSpPr/>
          <p:nvPr/>
        </p:nvCxnSpPr>
        <p:spPr>
          <a:xfrm>
            <a:off x="3859292" y="2568101"/>
            <a:ext cx="0" cy="3015575"/>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B9FCCD23-9130-6552-B145-53D0F2C147FD}"/>
              </a:ext>
            </a:extLst>
          </p:cNvPr>
          <p:cNvCxnSpPr/>
          <p:nvPr/>
        </p:nvCxnSpPr>
        <p:spPr>
          <a:xfrm>
            <a:off x="8809912" y="2568101"/>
            <a:ext cx="0" cy="3015575"/>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72761446-F398-AEF9-4BF4-B05E86CB5382}"/>
              </a:ext>
            </a:extLst>
          </p:cNvPr>
          <p:cNvSpPr>
            <a:spLocks noGrp="1"/>
          </p:cNvSpPr>
          <p:nvPr>
            <p:ph type="sldNum" sz="quarter" idx="12"/>
          </p:nvPr>
        </p:nvSpPr>
        <p:spPr/>
        <p:txBody>
          <a:bodyPr/>
          <a:lstStyle/>
          <a:p>
            <a:fld id="{C2D23CD8-6E2D-4C57-A0D3-F808F739AE11}" type="slidenum">
              <a:rPr lang="fr-FR" smtClean="0"/>
              <a:t>11</a:t>
            </a:fld>
            <a:endParaRPr lang="fr-FR" dirty="0"/>
          </a:p>
        </p:txBody>
      </p:sp>
      <p:sp>
        <p:nvSpPr>
          <p:cNvPr id="3" name="ZoneTexte 2">
            <a:extLst>
              <a:ext uri="{FF2B5EF4-FFF2-40B4-BE49-F238E27FC236}">
                <a16:creationId xmlns:a16="http://schemas.microsoft.com/office/drawing/2014/main" id="{D7B52B57-D100-7397-74F8-19363061DEBD}"/>
              </a:ext>
            </a:extLst>
          </p:cNvPr>
          <p:cNvSpPr txBox="1"/>
          <p:nvPr/>
        </p:nvSpPr>
        <p:spPr>
          <a:xfrm>
            <a:off x="619172" y="2373109"/>
            <a:ext cx="2624536" cy="1569660"/>
          </a:xfrm>
          <a:prstGeom prst="rect">
            <a:avLst/>
          </a:prstGeom>
          <a:noFill/>
        </p:spPr>
        <p:txBody>
          <a:bodyPr wrap="square" rtlCol="0">
            <a:spAutoFit/>
          </a:bodyPr>
          <a:lstStyle/>
          <a:p>
            <a:pPr marL="342900" indent="-342900">
              <a:buFont typeface="Arial" panose="020B0604020202020204" pitchFamily="34" charset="0"/>
              <a:buChar char="•"/>
            </a:pPr>
            <a:r>
              <a:rPr lang="fr-FR" sz="2400" b="1" dirty="0">
                <a:solidFill>
                  <a:schemeClr val="tx1">
                    <a:lumMod val="65000"/>
                    <a:lumOff val="35000"/>
                  </a:schemeClr>
                </a:solidFill>
              </a:rPr>
              <a:t>Service mondial cartographique</a:t>
            </a:r>
          </a:p>
          <a:p>
            <a:endParaRPr lang="fr-FR" sz="2400" b="1" dirty="0">
              <a:solidFill>
                <a:schemeClr val="tx1">
                  <a:lumMod val="65000"/>
                  <a:lumOff val="35000"/>
                </a:schemeClr>
              </a:solidFill>
            </a:endParaRPr>
          </a:p>
          <a:p>
            <a:pPr marL="342900" indent="-342900">
              <a:buFont typeface="Arial" panose="020B0604020202020204" pitchFamily="34" charset="0"/>
              <a:buChar char="•"/>
            </a:pPr>
            <a:r>
              <a:rPr lang="fr-FR" sz="2400" b="1" dirty="0">
                <a:solidFill>
                  <a:schemeClr val="tx1">
                    <a:lumMod val="65000"/>
                    <a:lumOff val="35000"/>
                  </a:schemeClr>
                </a:solidFill>
              </a:rPr>
              <a:t>Lancée en 2005 </a:t>
            </a:r>
          </a:p>
        </p:txBody>
      </p:sp>
      <p:sp>
        <p:nvSpPr>
          <p:cNvPr id="5" name="ZoneTexte 4">
            <a:extLst>
              <a:ext uri="{FF2B5EF4-FFF2-40B4-BE49-F238E27FC236}">
                <a16:creationId xmlns:a16="http://schemas.microsoft.com/office/drawing/2014/main" id="{3E030C0B-E853-3762-A494-97528F371B4C}"/>
              </a:ext>
            </a:extLst>
          </p:cNvPr>
          <p:cNvSpPr txBox="1"/>
          <p:nvPr/>
        </p:nvSpPr>
        <p:spPr>
          <a:xfrm>
            <a:off x="4547698" y="2363291"/>
            <a:ext cx="3785011" cy="2308324"/>
          </a:xfrm>
          <a:prstGeom prst="rect">
            <a:avLst/>
          </a:prstGeom>
          <a:noFill/>
        </p:spPr>
        <p:txBody>
          <a:bodyPr wrap="square" rtlCol="0">
            <a:spAutoFit/>
          </a:bodyPr>
          <a:lstStyle/>
          <a:p>
            <a:pPr marL="342900" indent="-342900">
              <a:buFont typeface="Arial" panose="020B0604020202020204" pitchFamily="34" charset="0"/>
              <a:buChar char="•"/>
            </a:pPr>
            <a:r>
              <a:rPr lang="fr-FR" sz="2400" b="1" dirty="0">
                <a:solidFill>
                  <a:schemeClr val="tx1">
                    <a:lumMod val="65000"/>
                    <a:lumOff val="35000"/>
                  </a:schemeClr>
                </a:solidFill>
              </a:rPr>
              <a:t>Bibliothèque JavaScript libre </a:t>
            </a:r>
          </a:p>
          <a:p>
            <a:endParaRPr lang="fr-FR" sz="2400" b="1" dirty="0">
              <a:solidFill>
                <a:schemeClr val="tx1">
                  <a:lumMod val="65000"/>
                  <a:lumOff val="35000"/>
                </a:schemeClr>
              </a:solidFill>
            </a:endParaRPr>
          </a:p>
          <a:p>
            <a:pPr marL="342900" indent="-342900">
              <a:buFont typeface="Arial" panose="020B0604020202020204" pitchFamily="34" charset="0"/>
              <a:buChar char="•"/>
            </a:pPr>
            <a:r>
              <a:rPr lang="fr-FR" sz="2400" b="1" dirty="0">
                <a:solidFill>
                  <a:schemeClr val="tx1">
                    <a:lumMod val="65000"/>
                    <a:lumOff val="35000"/>
                  </a:schemeClr>
                </a:solidFill>
              </a:rPr>
              <a:t>D</a:t>
            </a:r>
            <a:r>
              <a:rPr lang="fr-FR" sz="2400" b="1" i="0" dirty="0">
                <a:solidFill>
                  <a:schemeClr val="tx1">
                    <a:lumMod val="65000"/>
                    <a:lumOff val="35000"/>
                  </a:schemeClr>
                </a:solidFill>
                <a:effectLst/>
              </a:rPr>
              <a:t>éveloppée </a:t>
            </a:r>
            <a:r>
              <a:rPr lang="fr-FR" sz="2400" b="1" i="0" u="none" strike="noStrike" dirty="0">
                <a:solidFill>
                  <a:srgbClr val="0563C1"/>
                </a:solidFill>
                <a:effectLst/>
                <a:hlinkClick r:id="rId6" tooltip="Vladimir Agafonkin (page inexistante)">
                  <a:extLst>
                    <a:ext uri="{A12FA001-AC4F-418D-AE19-62706E023703}">
                      <ahyp:hlinkClr xmlns:ahyp="http://schemas.microsoft.com/office/drawing/2018/hyperlinkcolor" val="tx"/>
                    </a:ext>
                  </a:extLst>
                </a:hlinkClick>
              </a:rPr>
              <a:t>Vladimir </a:t>
            </a:r>
            <a:r>
              <a:rPr lang="fr-FR" sz="2400" b="1" i="0" u="none" strike="noStrike" dirty="0" err="1">
                <a:solidFill>
                  <a:schemeClr val="tx1">
                    <a:lumMod val="65000"/>
                    <a:lumOff val="35000"/>
                  </a:schemeClr>
                </a:solidFill>
                <a:effectLst/>
                <a:hlinkClick r:id="rId6" tooltip="Vladimir Agafonkin (page inexistante)">
                  <a:extLst>
                    <a:ext uri="{A12FA001-AC4F-418D-AE19-62706E023703}">
                      <ahyp:hlinkClr xmlns:ahyp="http://schemas.microsoft.com/office/drawing/2018/hyperlinkcolor" val="tx"/>
                    </a:ext>
                  </a:extLst>
                </a:hlinkClick>
              </a:rPr>
              <a:t>Agafonkin</a:t>
            </a:r>
            <a:r>
              <a:rPr lang="fr-FR" sz="2400" b="1" i="0" dirty="0">
                <a:solidFill>
                  <a:schemeClr val="tx1">
                    <a:lumMod val="65000"/>
                    <a:lumOff val="35000"/>
                  </a:schemeClr>
                </a:solidFill>
                <a:effectLst/>
              </a:rPr>
              <a:t> de </a:t>
            </a:r>
            <a:r>
              <a:rPr lang="fr-FR" sz="2400" b="1" i="0" u="none" strike="noStrike" dirty="0" err="1">
                <a:solidFill>
                  <a:schemeClr val="tx1">
                    <a:lumMod val="65000"/>
                    <a:lumOff val="35000"/>
                  </a:schemeClr>
                </a:solidFill>
                <a:effectLst/>
                <a:hlinkClick r:id="rId7" tooltip="CloudMade (page inexistante)">
                  <a:extLst>
                    <a:ext uri="{A12FA001-AC4F-418D-AE19-62706E023703}">
                      <ahyp:hlinkClr xmlns:ahyp="http://schemas.microsoft.com/office/drawing/2018/hyperlinkcolor" val="tx"/>
                    </a:ext>
                  </a:extLst>
                </a:hlinkClick>
              </a:rPr>
              <a:t>CloudMade</a:t>
            </a:r>
            <a:r>
              <a:rPr lang="fr-FR" sz="2400" b="1" i="0" dirty="0">
                <a:solidFill>
                  <a:schemeClr val="tx1">
                    <a:lumMod val="65000"/>
                    <a:lumOff val="35000"/>
                  </a:schemeClr>
                </a:solidFill>
                <a:effectLst/>
              </a:rPr>
              <a:t> </a:t>
            </a:r>
            <a:endParaRPr lang="fr-FR" sz="2400" b="1" dirty="0">
              <a:solidFill>
                <a:schemeClr val="tx1">
                  <a:lumMod val="65000"/>
                  <a:lumOff val="35000"/>
                </a:schemeClr>
              </a:solidFill>
            </a:endParaRPr>
          </a:p>
        </p:txBody>
      </p:sp>
      <p:sp>
        <p:nvSpPr>
          <p:cNvPr id="28" name="ZoneTexte 27">
            <a:extLst>
              <a:ext uri="{FF2B5EF4-FFF2-40B4-BE49-F238E27FC236}">
                <a16:creationId xmlns:a16="http://schemas.microsoft.com/office/drawing/2014/main" id="{F1EC41BF-1C41-29DD-D65A-DE8348E52C51}"/>
              </a:ext>
            </a:extLst>
          </p:cNvPr>
          <p:cNvSpPr txBox="1"/>
          <p:nvPr/>
        </p:nvSpPr>
        <p:spPr>
          <a:xfrm>
            <a:off x="9060871" y="2445438"/>
            <a:ext cx="2981969" cy="1938992"/>
          </a:xfrm>
          <a:prstGeom prst="rect">
            <a:avLst/>
          </a:prstGeom>
          <a:noFill/>
        </p:spPr>
        <p:txBody>
          <a:bodyPr wrap="square">
            <a:spAutoFit/>
          </a:bodyPr>
          <a:lstStyle/>
          <a:p>
            <a:pPr marL="342900" indent="-342900">
              <a:buFont typeface="Arial" panose="020B0604020202020204" pitchFamily="34" charset="0"/>
              <a:buChar char="•"/>
            </a:pPr>
            <a:r>
              <a:rPr lang="fr-FR" sz="2400" b="1" dirty="0">
                <a:solidFill>
                  <a:schemeClr val="tx1">
                    <a:lumMod val="65000"/>
                    <a:lumOff val="35000"/>
                  </a:schemeClr>
                </a:solidFill>
              </a:rPr>
              <a:t>P</a:t>
            </a:r>
            <a:r>
              <a:rPr lang="fr-FR" sz="2400" b="1" i="0" dirty="0">
                <a:solidFill>
                  <a:schemeClr val="tx1">
                    <a:lumMod val="65000"/>
                    <a:lumOff val="35000"/>
                  </a:schemeClr>
                </a:solidFill>
                <a:effectLst/>
              </a:rPr>
              <a:t>rojet collaboratif de cartographie en ligne</a:t>
            </a:r>
          </a:p>
          <a:p>
            <a:pPr marL="342900" indent="-342900">
              <a:buFont typeface="Arial" panose="020B0604020202020204" pitchFamily="34" charset="0"/>
              <a:buChar char="•"/>
            </a:pPr>
            <a:r>
              <a:rPr lang="fr-FR" sz="2400" b="1" dirty="0">
                <a:solidFill>
                  <a:schemeClr val="tx1">
                    <a:lumMod val="65000"/>
                    <a:lumOff val="35000"/>
                  </a:schemeClr>
                </a:solidFill>
              </a:rPr>
              <a:t>Crée en juillet 2004 par Steve </a:t>
            </a:r>
            <a:r>
              <a:rPr lang="fr-FR" sz="2400" b="1" dirty="0" err="1">
                <a:solidFill>
                  <a:schemeClr val="tx1">
                    <a:lumMod val="65000"/>
                    <a:lumOff val="35000"/>
                  </a:schemeClr>
                </a:solidFill>
              </a:rPr>
              <a:t>Coast</a:t>
            </a:r>
            <a:endParaRPr lang="fr-FR" sz="2400" b="1" dirty="0">
              <a:solidFill>
                <a:schemeClr val="tx1">
                  <a:lumMod val="65000"/>
                  <a:lumOff val="35000"/>
                </a:schemeClr>
              </a:solidFill>
            </a:endParaRPr>
          </a:p>
        </p:txBody>
      </p:sp>
    </p:spTree>
    <p:extLst>
      <p:ext uri="{BB962C8B-B14F-4D97-AF65-F5344CB8AC3E}">
        <p14:creationId xmlns:p14="http://schemas.microsoft.com/office/powerpoint/2010/main" val="324802119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75000"/>
            </a:schemeClr>
          </a:solidFill>
          <a:ln>
            <a:solidFill>
              <a:schemeClr val="accent5">
                <a:lumMod val="75000"/>
              </a:schemeClr>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Etude de benchmarking</a:t>
            </a:r>
          </a:p>
        </p:txBody>
      </p:sp>
      <p:sp>
        <p:nvSpPr>
          <p:cNvPr id="11" name="ZoneTexte 10">
            <a:extLst>
              <a:ext uri="{FF2B5EF4-FFF2-40B4-BE49-F238E27FC236}">
                <a16:creationId xmlns:a16="http://schemas.microsoft.com/office/drawing/2014/main" id="{7390C6BF-766C-D018-C0D1-C39D59E2D391}"/>
              </a:ext>
            </a:extLst>
          </p:cNvPr>
          <p:cNvSpPr txBox="1"/>
          <p:nvPr/>
        </p:nvSpPr>
        <p:spPr>
          <a:xfrm>
            <a:off x="2771872" y="80479"/>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Spécifications fonctionnelles</a:t>
            </a:r>
          </a:p>
        </p:txBody>
      </p:sp>
      <p:sp>
        <p:nvSpPr>
          <p:cNvPr id="12" name="ZoneTexte 11">
            <a:extLst>
              <a:ext uri="{FF2B5EF4-FFF2-40B4-BE49-F238E27FC236}">
                <a16:creationId xmlns:a16="http://schemas.microsoft.com/office/drawing/2014/main" id="{531CE1C4-6ABE-CE44-2FC5-DA2ED0EA884C}"/>
              </a:ext>
            </a:extLst>
          </p:cNvPr>
          <p:cNvSpPr txBox="1"/>
          <p:nvPr/>
        </p:nvSpPr>
        <p:spPr>
          <a:xfrm>
            <a:off x="5864665" y="51290"/>
            <a:ext cx="2880001" cy="830997"/>
          </a:xfrm>
          <a:prstGeom prst="rect">
            <a:avLst/>
          </a:prstGeom>
          <a:noFill/>
        </p:spPr>
        <p:txBody>
          <a:bodyPr wrap="square">
            <a:spAutoFit/>
          </a:bodyPr>
          <a:lstStyle/>
          <a:p>
            <a:pPr algn="ctr"/>
            <a:r>
              <a:rPr lang="fr-FR" sz="2400" b="1" dirty="0">
                <a:solidFill>
                  <a:schemeClr val="bg2">
                    <a:lumMod val="90000"/>
                  </a:schemeClr>
                </a:solidFill>
              </a:rPr>
              <a:t>Spécifications techniques</a:t>
            </a:r>
          </a:p>
        </p:txBody>
      </p:sp>
      <p:sp>
        <p:nvSpPr>
          <p:cNvPr id="14" name="Rectangle 13">
            <a:extLst>
              <a:ext uri="{FF2B5EF4-FFF2-40B4-BE49-F238E27FC236}">
                <a16:creationId xmlns:a16="http://schemas.microsoft.com/office/drawing/2014/main" id="{9B0EB1A5-01D7-B035-DA72-F666A6175505}"/>
              </a:ext>
            </a:extLst>
          </p:cNvPr>
          <p:cNvSpPr/>
          <p:nvPr/>
        </p:nvSpPr>
        <p:spPr>
          <a:xfrm>
            <a:off x="3255821" y="939226"/>
            <a:ext cx="2152758" cy="6857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95DE9388-F2CD-4532-92E2-2B6CDD9B7C51}"/>
              </a:ext>
            </a:extLst>
          </p:cNvPr>
          <p:cNvSpPr txBox="1"/>
          <p:nvPr/>
        </p:nvSpPr>
        <p:spPr>
          <a:xfrm>
            <a:off x="858418" y="1355185"/>
            <a:ext cx="8253463" cy="584775"/>
          </a:xfrm>
          <a:prstGeom prst="rect">
            <a:avLst/>
          </a:prstGeom>
          <a:noFill/>
        </p:spPr>
        <p:txBody>
          <a:bodyPr wrap="square">
            <a:spAutoFit/>
          </a:bodyPr>
          <a:lstStyle/>
          <a:p>
            <a:pPr algn="ctr">
              <a:spcAft>
                <a:spcPts val="1000"/>
              </a:spcAft>
            </a:pPr>
            <a:r>
              <a:rPr lang="fr-FR" sz="3200" i="1"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Arial" panose="020B0604020202020204" pitchFamily="34" charset="0"/>
              </a:rPr>
              <a:t> Evaluation des critères :  Méthode Rang Inverse</a:t>
            </a:r>
            <a:endParaRPr lang="fr-FR" sz="2800" i="1" dirty="0">
              <a:ln w="0"/>
              <a:solidFill>
                <a:schemeClr val="accent1"/>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EB909604-C074-44A7-510B-44D9334D0965}"/>
              </a:ext>
            </a:extLst>
          </p:cNvPr>
          <p:cNvSpPr txBox="1"/>
          <p:nvPr/>
        </p:nvSpPr>
        <p:spPr>
          <a:xfrm>
            <a:off x="8809912" y="57619"/>
            <a:ext cx="3001248" cy="830997"/>
          </a:xfrm>
          <a:prstGeom prst="rect">
            <a:avLst/>
          </a:prstGeom>
          <a:noFill/>
          <a:ln>
            <a:noFill/>
          </a:ln>
        </p:spPr>
        <p:txBody>
          <a:bodyPr wrap="square" rtlCol="0">
            <a:spAutoFit/>
          </a:bodyPr>
          <a:lstStyle/>
          <a:p>
            <a:pPr algn="ctr"/>
            <a:r>
              <a:rPr lang="fr-FR" sz="2400" b="1" dirty="0">
                <a:solidFill>
                  <a:schemeClr val="accent1">
                    <a:lumMod val="50000"/>
                  </a:schemeClr>
                </a:solidFill>
              </a:rPr>
              <a:t>Etude de benchmarking</a:t>
            </a:r>
          </a:p>
        </p:txBody>
      </p:sp>
      <p:sp>
        <p:nvSpPr>
          <p:cNvPr id="19" name="Rectangle 18">
            <a:extLst>
              <a:ext uri="{FF2B5EF4-FFF2-40B4-BE49-F238E27FC236}">
                <a16:creationId xmlns:a16="http://schemas.microsoft.com/office/drawing/2014/main" id="{28F51144-2B1B-9E1B-6BE9-B4C618F08328}"/>
              </a:ext>
            </a:extLst>
          </p:cNvPr>
          <p:cNvSpPr/>
          <p:nvPr/>
        </p:nvSpPr>
        <p:spPr>
          <a:xfrm>
            <a:off x="9060871" y="939226"/>
            <a:ext cx="2826351"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2BEEA10B-D67A-0AB2-9B90-D0BD4C13AC49}"/>
              </a:ext>
            </a:extLst>
          </p:cNvPr>
          <p:cNvSpPr/>
          <p:nvPr/>
        </p:nvSpPr>
        <p:spPr>
          <a:xfrm>
            <a:off x="6096000" y="962084"/>
            <a:ext cx="2342750"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3" name="Tableau 2">
            <a:extLst>
              <a:ext uri="{FF2B5EF4-FFF2-40B4-BE49-F238E27FC236}">
                <a16:creationId xmlns:a16="http://schemas.microsoft.com/office/drawing/2014/main" id="{1B3299E7-4CB4-EA09-C8E4-17979FB1D49F}"/>
              </a:ext>
            </a:extLst>
          </p:cNvPr>
          <p:cNvGraphicFramePr>
            <a:graphicFrameLocks noGrp="1"/>
          </p:cNvGraphicFramePr>
          <p:nvPr>
            <p:extLst>
              <p:ext uri="{D42A27DB-BD31-4B8C-83A1-F6EECF244321}">
                <p14:modId xmlns:p14="http://schemas.microsoft.com/office/powerpoint/2010/main" val="3218177576"/>
              </p:ext>
            </p:extLst>
          </p:nvPr>
        </p:nvGraphicFramePr>
        <p:xfrm>
          <a:off x="1287627" y="2509788"/>
          <a:ext cx="10056549" cy="1097280"/>
        </p:xfrm>
        <a:graphic>
          <a:graphicData uri="http://schemas.openxmlformats.org/drawingml/2006/table">
            <a:tbl>
              <a:tblPr firstRow="1" firstCol="1" bandRow="1">
                <a:tableStyleId>{5C22544A-7EE6-4342-B048-85BDC9FD1C3A}</a:tableStyleId>
              </a:tblPr>
              <a:tblGrid>
                <a:gridCol w="3477805">
                  <a:extLst>
                    <a:ext uri="{9D8B030D-6E8A-4147-A177-3AD203B41FA5}">
                      <a16:colId xmlns:a16="http://schemas.microsoft.com/office/drawing/2014/main" val="2640558659"/>
                    </a:ext>
                  </a:extLst>
                </a:gridCol>
                <a:gridCol w="2422333">
                  <a:extLst>
                    <a:ext uri="{9D8B030D-6E8A-4147-A177-3AD203B41FA5}">
                      <a16:colId xmlns:a16="http://schemas.microsoft.com/office/drawing/2014/main" val="1114401857"/>
                    </a:ext>
                  </a:extLst>
                </a:gridCol>
                <a:gridCol w="2215960">
                  <a:extLst>
                    <a:ext uri="{9D8B030D-6E8A-4147-A177-3AD203B41FA5}">
                      <a16:colId xmlns:a16="http://schemas.microsoft.com/office/drawing/2014/main" val="289408431"/>
                    </a:ext>
                  </a:extLst>
                </a:gridCol>
                <a:gridCol w="1940451">
                  <a:extLst>
                    <a:ext uri="{9D8B030D-6E8A-4147-A177-3AD203B41FA5}">
                      <a16:colId xmlns:a16="http://schemas.microsoft.com/office/drawing/2014/main" val="374633560"/>
                    </a:ext>
                  </a:extLst>
                </a:gridCol>
              </a:tblGrid>
              <a:tr h="924412">
                <a:tc>
                  <a:txBody>
                    <a:bodyPr/>
                    <a:lstStyle/>
                    <a:p>
                      <a:pPr algn="ctr">
                        <a:lnSpc>
                          <a:spcPct val="100000"/>
                        </a:lnSpc>
                      </a:pPr>
                      <a:endParaRPr lang="fr-FR" sz="2400" kern="100" dirty="0">
                        <a:effectLst/>
                      </a:endParaRPr>
                    </a:p>
                    <a:p>
                      <a:pPr algn="ctr">
                        <a:lnSpc>
                          <a:spcPct val="100000"/>
                        </a:lnSpc>
                      </a:pPr>
                      <a:r>
                        <a:rPr lang="fr-FR" sz="2400" kern="100" dirty="0">
                          <a:effectLst/>
                        </a:rPr>
                        <a:t>Expérience Utilisateur </a:t>
                      </a:r>
                      <a:endParaRPr lang="fr-FR" sz="24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algn="ctr">
                        <a:lnSpc>
                          <a:spcPct val="100000"/>
                        </a:lnSpc>
                      </a:pPr>
                      <a:r>
                        <a:rPr lang="fr-FR" sz="2400" kern="100" dirty="0">
                          <a:effectLst/>
                        </a:rPr>
                        <a:t> </a:t>
                      </a:r>
                    </a:p>
                    <a:p>
                      <a:pPr algn="ctr">
                        <a:lnSpc>
                          <a:spcPct val="100000"/>
                        </a:lnSpc>
                      </a:pPr>
                      <a:r>
                        <a:rPr lang="fr-FR" sz="2400" kern="100" dirty="0">
                          <a:effectLst/>
                        </a:rPr>
                        <a:t>Performance</a:t>
                      </a:r>
                    </a:p>
                    <a:p>
                      <a:pPr marL="457200" algn="ctr">
                        <a:lnSpc>
                          <a:spcPct val="100000"/>
                        </a:lnSpc>
                        <a:spcAft>
                          <a:spcPts val="840"/>
                        </a:spcAft>
                      </a:pPr>
                      <a:r>
                        <a:rPr lang="fr-FR" sz="2400" kern="100" dirty="0">
                          <a:effectLst/>
                        </a:rPr>
                        <a:t> </a:t>
                      </a:r>
                      <a:endParaRPr lang="fr-FR" sz="24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algn="ctr">
                        <a:lnSpc>
                          <a:spcPct val="100000"/>
                        </a:lnSpc>
                      </a:pPr>
                      <a:r>
                        <a:rPr lang="fr-FR" sz="2400" kern="100" dirty="0">
                          <a:effectLst/>
                        </a:rPr>
                        <a:t>  </a:t>
                      </a:r>
                    </a:p>
                    <a:p>
                      <a:pPr algn="ctr">
                        <a:lnSpc>
                          <a:spcPct val="100000"/>
                        </a:lnSpc>
                      </a:pPr>
                      <a:r>
                        <a:rPr lang="fr-FR" sz="2400" kern="100" dirty="0">
                          <a:effectLst/>
                        </a:rPr>
                        <a:t>Sécurité</a:t>
                      </a:r>
                    </a:p>
                    <a:p>
                      <a:pPr marL="457200" algn="ctr">
                        <a:lnSpc>
                          <a:spcPct val="100000"/>
                        </a:lnSpc>
                        <a:spcAft>
                          <a:spcPts val="840"/>
                        </a:spcAft>
                      </a:pPr>
                      <a:r>
                        <a:rPr lang="fr-FR" sz="2400" kern="100" dirty="0">
                          <a:effectLst/>
                        </a:rPr>
                        <a:t> </a:t>
                      </a:r>
                      <a:endParaRPr lang="fr-FR" sz="24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algn="ctr">
                        <a:lnSpc>
                          <a:spcPct val="100000"/>
                        </a:lnSpc>
                      </a:pPr>
                      <a:r>
                        <a:rPr lang="fr-FR" sz="2400" kern="100" dirty="0">
                          <a:effectLst/>
                        </a:rPr>
                        <a:t>  </a:t>
                      </a:r>
                    </a:p>
                    <a:p>
                      <a:pPr algn="ctr">
                        <a:lnSpc>
                          <a:spcPct val="100000"/>
                        </a:lnSpc>
                      </a:pPr>
                      <a:r>
                        <a:rPr lang="fr-FR" sz="2400" kern="100" dirty="0">
                          <a:effectLst/>
                        </a:rPr>
                        <a:t>Compatibilité</a:t>
                      </a:r>
                    </a:p>
                    <a:p>
                      <a:pPr marL="457200" algn="ctr">
                        <a:lnSpc>
                          <a:spcPct val="100000"/>
                        </a:lnSpc>
                        <a:spcAft>
                          <a:spcPts val="840"/>
                        </a:spcAft>
                      </a:pPr>
                      <a:r>
                        <a:rPr lang="fr-FR" sz="2400" kern="100" dirty="0">
                          <a:effectLst/>
                        </a:rPr>
                        <a:t> </a:t>
                      </a:r>
                      <a:endParaRPr lang="fr-FR" sz="24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extLst>
                  <a:ext uri="{0D108BD9-81ED-4DB2-BD59-A6C34878D82A}">
                    <a16:rowId xmlns:a16="http://schemas.microsoft.com/office/drawing/2014/main" val="2954452749"/>
                  </a:ext>
                </a:extLst>
              </a:tr>
            </a:tbl>
          </a:graphicData>
        </a:graphic>
      </p:graphicFrame>
      <p:graphicFrame>
        <p:nvGraphicFramePr>
          <p:cNvPr id="18" name="Tableau 17">
            <a:extLst>
              <a:ext uri="{FF2B5EF4-FFF2-40B4-BE49-F238E27FC236}">
                <a16:creationId xmlns:a16="http://schemas.microsoft.com/office/drawing/2014/main" id="{32509C8C-9A2B-7E20-93C0-701AF78C2A4F}"/>
              </a:ext>
            </a:extLst>
          </p:cNvPr>
          <p:cNvGraphicFramePr>
            <a:graphicFrameLocks noGrp="1"/>
          </p:cNvGraphicFramePr>
          <p:nvPr>
            <p:extLst>
              <p:ext uri="{D42A27DB-BD31-4B8C-83A1-F6EECF244321}">
                <p14:modId xmlns:p14="http://schemas.microsoft.com/office/powerpoint/2010/main" val="518044824"/>
              </p:ext>
            </p:extLst>
          </p:nvPr>
        </p:nvGraphicFramePr>
        <p:xfrm>
          <a:off x="1287627" y="3607068"/>
          <a:ext cx="10056547" cy="967105"/>
        </p:xfrm>
        <a:graphic>
          <a:graphicData uri="http://schemas.openxmlformats.org/drawingml/2006/table">
            <a:tbl>
              <a:tblPr firstRow="1" firstCol="1" bandRow="1">
                <a:tableStyleId>{5C22544A-7EE6-4342-B048-85BDC9FD1C3A}</a:tableStyleId>
              </a:tblPr>
              <a:tblGrid>
                <a:gridCol w="3463722">
                  <a:extLst>
                    <a:ext uri="{9D8B030D-6E8A-4147-A177-3AD203B41FA5}">
                      <a16:colId xmlns:a16="http://schemas.microsoft.com/office/drawing/2014/main" val="2521471039"/>
                    </a:ext>
                  </a:extLst>
                </a:gridCol>
                <a:gridCol w="2440519">
                  <a:extLst>
                    <a:ext uri="{9D8B030D-6E8A-4147-A177-3AD203B41FA5}">
                      <a16:colId xmlns:a16="http://schemas.microsoft.com/office/drawing/2014/main" val="2282139083"/>
                    </a:ext>
                  </a:extLst>
                </a:gridCol>
                <a:gridCol w="2226439">
                  <a:extLst>
                    <a:ext uri="{9D8B030D-6E8A-4147-A177-3AD203B41FA5}">
                      <a16:colId xmlns:a16="http://schemas.microsoft.com/office/drawing/2014/main" val="500629350"/>
                    </a:ext>
                  </a:extLst>
                </a:gridCol>
                <a:gridCol w="1925867">
                  <a:extLst>
                    <a:ext uri="{9D8B030D-6E8A-4147-A177-3AD203B41FA5}">
                      <a16:colId xmlns:a16="http://schemas.microsoft.com/office/drawing/2014/main" val="2541352645"/>
                    </a:ext>
                  </a:extLst>
                </a:gridCol>
              </a:tblGrid>
              <a:tr h="796429">
                <a:tc>
                  <a:txBody>
                    <a:bodyPr/>
                    <a:lstStyle/>
                    <a:p>
                      <a:pPr marL="457200" algn="ctr">
                        <a:lnSpc>
                          <a:spcPct val="150000"/>
                        </a:lnSpc>
                        <a:spcAft>
                          <a:spcPts val="840"/>
                        </a:spcAft>
                      </a:pPr>
                      <a:r>
                        <a:rPr lang="fr-FR" sz="2000" kern="100" dirty="0">
                          <a:solidFill>
                            <a:schemeClr val="tx1"/>
                          </a:solidFill>
                          <a:effectLst/>
                        </a:rPr>
                        <a:t>1/1=1</a:t>
                      </a:r>
                    </a:p>
                    <a:p>
                      <a:pPr marL="457200" algn="just">
                        <a:lnSpc>
                          <a:spcPct val="150000"/>
                        </a:lnSpc>
                        <a:spcAft>
                          <a:spcPts val="840"/>
                        </a:spcAft>
                      </a:pPr>
                      <a:r>
                        <a:rPr lang="fr-FR" sz="2000" kern="100" dirty="0">
                          <a:solidFill>
                            <a:schemeClr val="tx1"/>
                          </a:solidFill>
                          <a:effectLst/>
                        </a:rPr>
                        <a:t> </a:t>
                      </a:r>
                      <a:endParaRPr lang="fr-FR" sz="20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solidFill>
                      <a:schemeClr val="bg2"/>
                    </a:solidFill>
                  </a:tcPr>
                </a:tc>
                <a:tc>
                  <a:txBody>
                    <a:bodyPr/>
                    <a:lstStyle/>
                    <a:p>
                      <a:pPr marL="457200" algn="just">
                        <a:lnSpc>
                          <a:spcPct val="150000"/>
                        </a:lnSpc>
                        <a:spcAft>
                          <a:spcPts val="840"/>
                        </a:spcAft>
                      </a:pPr>
                      <a:r>
                        <a:rPr lang="fr-FR" sz="2000" b="1" kern="100" dirty="0">
                          <a:solidFill>
                            <a:schemeClr val="tx1"/>
                          </a:solidFill>
                          <a:effectLst/>
                        </a:rPr>
                        <a:t>½=0,5</a:t>
                      </a:r>
                      <a:endParaRPr lang="fr-FR" sz="2000" b="1"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solidFill>
                      <a:schemeClr val="bg2"/>
                    </a:solidFill>
                  </a:tcPr>
                </a:tc>
                <a:tc>
                  <a:txBody>
                    <a:bodyPr/>
                    <a:lstStyle/>
                    <a:p>
                      <a:pPr marL="457200" algn="just">
                        <a:lnSpc>
                          <a:spcPct val="150000"/>
                        </a:lnSpc>
                        <a:spcAft>
                          <a:spcPts val="840"/>
                        </a:spcAft>
                      </a:pPr>
                      <a:r>
                        <a:rPr lang="fr-FR" sz="20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1/3=0.33</a:t>
                      </a:r>
                    </a:p>
                  </a:txBody>
                  <a:tcPr marL="57146" marR="57146" marT="0" marB="0">
                    <a:solidFill>
                      <a:schemeClr val="bg2"/>
                    </a:solidFill>
                  </a:tcPr>
                </a:tc>
                <a:tc>
                  <a:txBody>
                    <a:bodyPr/>
                    <a:lstStyle/>
                    <a:p>
                      <a:pPr marL="457200" algn="just">
                        <a:lnSpc>
                          <a:spcPct val="150000"/>
                        </a:lnSpc>
                        <a:spcAft>
                          <a:spcPts val="840"/>
                        </a:spcAft>
                      </a:pPr>
                      <a:r>
                        <a:rPr lang="fr-FR" sz="2000" kern="1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rPr>
                        <a:t>¼=0.25</a:t>
                      </a:r>
                    </a:p>
                  </a:txBody>
                  <a:tcPr marL="57146" marR="57146" marT="0" marB="0">
                    <a:solidFill>
                      <a:schemeClr val="bg2"/>
                    </a:solidFill>
                  </a:tcPr>
                </a:tc>
                <a:extLst>
                  <a:ext uri="{0D108BD9-81ED-4DB2-BD59-A6C34878D82A}">
                    <a16:rowId xmlns:a16="http://schemas.microsoft.com/office/drawing/2014/main" val="1037005926"/>
                  </a:ext>
                </a:extLst>
              </a:tr>
            </a:tbl>
          </a:graphicData>
        </a:graphic>
      </p:graphicFrame>
      <p:pic>
        <p:nvPicPr>
          <p:cNvPr id="20" name="Image 19">
            <a:extLst>
              <a:ext uri="{FF2B5EF4-FFF2-40B4-BE49-F238E27FC236}">
                <a16:creationId xmlns:a16="http://schemas.microsoft.com/office/drawing/2014/main" id="{93268763-B059-385B-D746-320B9B3B1C85}"/>
              </a:ext>
            </a:extLst>
          </p:cNvPr>
          <p:cNvPicPr>
            <a:picLocks noChangeAspect="1"/>
          </p:cNvPicPr>
          <p:nvPr/>
        </p:nvPicPr>
        <p:blipFill>
          <a:blip r:embed="rId3"/>
          <a:stretch>
            <a:fillRect/>
          </a:stretch>
        </p:blipFill>
        <p:spPr>
          <a:xfrm>
            <a:off x="352458" y="1398304"/>
            <a:ext cx="493819" cy="499915"/>
          </a:xfrm>
          <a:prstGeom prst="rect">
            <a:avLst/>
          </a:prstGeom>
        </p:spPr>
      </p:pic>
      <p:sp>
        <p:nvSpPr>
          <p:cNvPr id="13" name="Espace réservé du numéro de diapositive 12">
            <a:extLst>
              <a:ext uri="{FF2B5EF4-FFF2-40B4-BE49-F238E27FC236}">
                <a16:creationId xmlns:a16="http://schemas.microsoft.com/office/drawing/2014/main" id="{1538F691-9100-FD83-A8A1-F4953247909B}"/>
              </a:ext>
            </a:extLst>
          </p:cNvPr>
          <p:cNvSpPr>
            <a:spLocks noGrp="1"/>
          </p:cNvSpPr>
          <p:nvPr>
            <p:ph type="sldNum" sz="quarter" idx="12"/>
          </p:nvPr>
        </p:nvSpPr>
        <p:spPr/>
        <p:txBody>
          <a:bodyPr/>
          <a:lstStyle/>
          <a:p>
            <a:fld id="{C2D23CD8-6E2D-4C57-A0D3-F808F739AE11}" type="slidenum">
              <a:rPr lang="fr-FR" smtClean="0"/>
              <a:t>12</a:t>
            </a:fld>
            <a:endParaRPr lang="fr-FR"/>
          </a:p>
        </p:txBody>
      </p:sp>
    </p:spTree>
    <p:extLst>
      <p:ext uri="{BB962C8B-B14F-4D97-AF65-F5344CB8AC3E}">
        <p14:creationId xmlns:p14="http://schemas.microsoft.com/office/powerpoint/2010/main" val="406116791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75000"/>
            </a:schemeClr>
          </a:solidFill>
          <a:ln>
            <a:solidFill>
              <a:schemeClr val="accent5">
                <a:lumMod val="75000"/>
              </a:schemeClr>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Etude de benchmarking</a:t>
            </a:r>
          </a:p>
        </p:txBody>
      </p:sp>
      <p:graphicFrame>
        <p:nvGraphicFramePr>
          <p:cNvPr id="17" name="Tableau 16">
            <a:extLst>
              <a:ext uri="{FF2B5EF4-FFF2-40B4-BE49-F238E27FC236}">
                <a16:creationId xmlns:a16="http://schemas.microsoft.com/office/drawing/2014/main" id="{866D5161-C888-B10B-FC6D-C0E7BB187637}"/>
              </a:ext>
            </a:extLst>
          </p:cNvPr>
          <p:cNvGraphicFramePr>
            <a:graphicFrameLocks noGrp="1"/>
          </p:cNvGraphicFramePr>
          <p:nvPr>
            <p:extLst>
              <p:ext uri="{D42A27DB-BD31-4B8C-83A1-F6EECF244321}">
                <p14:modId xmlns:p14="http://schemas.microsoft.com/office/powerpoint/2010/main" val="3832077139"/>
              </p:ext>
            </p:extLst>
          </p:nvPr>
        </p:nvGraphicFramePr>
        <p:xfrm>
          <a:off x="1716836" y="1928588"/>
          <a:ext cx="9119777" cy="4655060"/>
        </p:xfrm>
        <a:graphic>
          <a:graphicData uri="http://schemas.openxmlformats.org/drawingml/2006/table">
            <a:tbl>
              <a:tblPr firstRow="1" firstCol="1" bandRow="1">
                <a:tableStyleId>{5C22544A-7EE6-4342-B048-85BDC9FD1C3A}</a:tableStyleId>
              </a:tblPr>
              <a:tblGrid>
                <a:gridCol w="2617784">
                  <a:extLst>
                    <a:ext uri="{9D8B030D-6E8A-4147-A177-3AD203B41FA5}">
                      <a16:colId xmlns:a16="http://schemas.microsoft.com/office/drawing/2014/main" val="1855259217"/>
                    </a:ext>
                  </a:extLst>
                </a:gridCol>
                <a:gridCol w="1414495">
                  <a:extLst>
                    <a:ext uri="{9D8B030D-6E8A-4147-A177-3AD203B41FA5}">
                      <a16:colId xmlns:a16="http://schemas.microsoft.com/office/drawing/2014/main" val="3666774041"/>
                    </a:ext>
                  </a:extLst>
                </a:gridCol>
                <a:gridCol w="1552918">
                  <a:extLst>
                    <a:ext uri="{9D8B030D-6E8A-4147-A177-3AD203B41FA5}">
                      <a16:colId xmlns:a16="http://schemas.microsoft.com/office/drawing/2014/main" val="2609040815"/>
                    </a:ext>
                  </a:extLst>
                </a:gridCol>
                <a:gridCol w="1605531">
                  <a:extLst>
                    <a:ext uri="{9D8B030D-6E8A-4147-A177-3AD203B41FA5}">
                      <a16:colId xmlns:a16="http://schemas.microsoft.com/office/drawing/2014/main" val="2266969524"/>
                    </a:ext>
                  </a:extLst>
                </a:gridCol>
                <a:gridCol w="1929049">
                  <a:extLst>
                    <a:ext uri="{9D8B030D-6E8A-4147-A177-3AD203B41FA5}">
                      <a16:colId xmlns:a16="http://schemas.microsoft.com/office/drawing/2014/main" val="3292835368"/>
                    </a:ext>
                  </a:extLst>
                </a:gridCol>
              </a:tblGrid>
              <a:tr h="1028621">
                <a:tc>
                  <a:txBody>
                    <a:bodyPr/>
                    <a:lstStyle/>
                    <a:p>
                      <a:pPr algn="just">
                        <a:lnSpc>
                          <a:spcPct val="150000"/>
                        </a:lnSpc>
                      </a:pPr>
                      <a:r>
                        <a:rPr lang="fr-FR" sz="1800" b="1" kern="100" dirty="0">
                          <a:effectLst/>
                        </a:rPr>
                        <a:t> </a:t>
                      </a:r>
                    </a:p>
                    <a:p>
                      <a:pPr algn="just">
                        <a:lnSpc>
                          <a:spcPct val="150000"/>
                        </a:lnSpc>
                      </a:pPr>
                      <a:r>
                        <a:rPr lang="fr-FR" sz="1800" b="1" kern="100" dirty="0">
                          <a:effectLst/>
                        </a:rPr>
                        <a:t>Critères</a:t>
                      </a:r>
                    </a:p>
                  </a:txBody>
                  <a:tcPr marL="57146" marR="57146" marT="0" marB="0"/>
                </a:tc>
                <a:tc rowSpan="2">
                  <a:txBody>
                    <a:bodyPr/>
                    <a:lstStyle/>
                    <a:p>
                      <a:pPr algn="just">
                        <a:lnSpc>
                          <a:spcPct val="150000"/>
                        </a:lnSpc>
                      </a:pPr>
                      <a:r>
                        <a:rPr lang="fr-FR" sz="1800" b="1" kern="100" dirty="0">
                          <a:effectLst/>
                        </a:rPr>
                        <a:t> </a:t>
                      </a:r>
                    </a:p>
                    <a:p>
                      <a:pPr algn="just">
                        <a:lnSpc>
                          <a:spcPct val="150000"/>
                        </a:lnSpc>
                      </a:pPr>
                      <a:r>
                        <a:rPr lang="fr-FR" sz="1800" b="1" kern="100" dirty="0">
                          <a:effectLst/>
                        </a:rPr>
                        <a:t> </a:t>
                      </a:r>
                    </a:p>
                    <a:p>
                      <a:pPr algn="just">
                        <a:lnSpc>
                          <a:spcPct val="150000"/>
                        </a:lnSpc>
                      </a:pPr>
                      <a:r>
                        <a:rPr lang="fr-FR" sz="1800" b="1" kern="100" dirty="0">
                          <a:effectLst/>
                        </a:rPr>
                        <a:t>Expérience Utilisateur</a:t>
                      </a:r>
                    </a:p>
                    <a:p>
                      <a:pPr marL="914400" algn="just">
                        <a:lnSpc>
                          <a:spcPct val="150000"/>
                        </a:lnSpc>
                        <a:spcAft>
                          <a:spcPts val="840"/>
                        </a:spcAft>
                      </a:pPr>
                      <a:r>
                        <a:rPr lang="fr-FR" sz="1800" b="1" kern="100" dirty="0">
                          <a:effectLst/>
                        </a:rPr>
                        <a:t> </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rowSpan="2">
                  <a:txBody>
                    <a:bodyPr/>
                    <a:lstStyle/>
                    <a:p>
                      <a:pPr algn="just">
                        <a:lnSpc>
                          <a:spcPct val="150000"/>
                        </a:lnSpc>
                      </a:pPr>
                      <a:r>
                        <a:rPr lang="fr-FR" sz="1800" b="1" kern="100" dirty="0">
                          <a:effectLst/>
                        </a:rPr>
                        <a:t> </a:t>
                      </a:r>
                    </a:p>
                    <a:p>
                      <a:pPr algn="just">
                        <a:lnSpc>
                          <a:spcPct val="150000"/>
                        </a:lnSpc>
                      </a:pPr>
                      <a:r>
                        <a:rPr lang="fr-FR" sz="1800" b="1" kern="100" dirty="0">
                          <a:effectLst/>
                        </a:rPr>
                        <a:t> </a:t>
                      </a:r>
                    </a:p>
                    <a:p>
                      <a:pPr algn="just">
                        <a:lnSpc>
                          <a:spcPct val="150000"/>
                        </a:lnSpc>
                      </a:pPr>
                      <a:r>
                        <a:rPr lang="fr-FR" sz="1800" b="1" kern="100" dirty="0">
                          <a:effectLst/>
                        </a:rPr>
                        <a:t>Performance</a:t>
                      </a:r>
                    </a:p>
                    <a:p>
                      <a:pPr marL="457200" algn="just">
                        <a:lnSpc>
                          <a:spcPct val="150000"/>
                        </a:lnSpc>
                        <a:spcAft>
                          <a:spcPts val="840"/>
                        </a:spcAft>
                      </a:pPr>
                      <a:r>
                        <a:rPr lang="fr-FR" sz="1800" b="1" kern="100" dirty="0">
                          <a:effectLst/>
                        </a:rPr>
                        <a:t> </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rowSpan="2">
                  <a:txBody>
                    <a:bodyPr/>
                    <a:lstStyle/>
                    <a:p>
                      <a:pPr algn="just">
                        <a:lnSpc>
                          <a:spcPct val="150000"/>
                        </a:lnSpc>
                      </a:pPr>
                      <a:r>
                        <a:rPr lang="fr-FR" sz="1800" b="1" kern="100" dirty="0">
                          <a:effectLst/>
                        </a:rPr>
                        <a:t> </a:t>
                      </a:r>
                    </a:p>
                    <a:p>
                      <a:pPr algn="just">
                        <a:lnSpc>
                          <a:spcPct val="150000"/>
                        </a:lnSpc>
                      </a:pPr>
                      <a:r>
                        <a:rPr lang="fr-FR" sz="1800" b="1" kern="100" dirty="0">
                          <a:effectLst/>
                        </a:rPr>
                        <a:t> </a:t>
                      </a:r>
                    </a:p>
                    <a:p>
                      <a:pPr algn="just">
                        <a:lnSpc>
                          <a:spcPct val="150000"/>
                        </a:lnSpc>
                      </a:pPr>
                      <a:r>
                        <a:rPr lang="fr-FR" sz="1800" b="1" kern="100" dirty="0">
                          <a:effectLst/>
                        </a:rPr>
                        <a:t>Sécurité</a:t>
                      </a:r>
                    </a:p>
                    <a:p>
                      <a:pPr marL="457200" algn="just">
                        <a:lnSpc>
                          <a:spcPct val="150000"/>
                        </a:lnSpc>
                        <a:spcAft>
                          <a:spcPts val="840"/>
                        </a:spcAft>
                      </a:pPr>
                      <a:r>
                        <a:rPr lang="fr-FR" sz="1800" b="1" kern="100" dirty="0">
                          <a:effectLst/>
                        </a:rPr>
                        <a:t> </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rowSpan="2">
                  <a:txBody>
                    <a:bodyPr/>
                    <a:lstStyle/>
                    <a:p>
                      <a:pPr algn="just">
                        <a:lnSpc>
                          <a:spcPct val="150000"/>
                        </a:lnSpc>
                      </a:pPr>
                      <a:r>
                        <a:rPr lang="fr-FR" sz="1800" b="1" kern="100" dirty="0">
                          <a:effectLst/>
                        </a:rPr>
                        <a:t> </a:t>
                      </a:r>
                    </a:p>
                    <a:p>
                      <a:pPr algn="just">
                        <a:lnSpc>
                          <a:spcPct val="150000"/>
                        </a:lnSpc>
                      </a:pPr>
                      <a:r>
                        <a:rPr lang="fr-FR" sz="1800" b="1" kern="100" dirty="0">
                          <a:effectLst/>
                        </a:rPr>
                        <a:t> </a:t>
                      </a:r>
                    </a:p>
                    <a:p>
                      <a:pPr algn="just">
                        <a:lnSpc>
                          <a:spcPct val="150000"/>
                        </a:lnSpc>
                      </a:pPr>
                      <a:r>
                        <a:rPr lang="fr-FR" sz="1800" b="1" kern="100" dirty="0">
                          <a:effectLst/>
                        </a:rPr>
                        <a:t>Compatibilité</a:t>
                      </a:r>
                    </a:p>
                    <a:p>
                      <a:pPr marL="457200" algn="just">
                        <a:lnSpc>
                          <a:spcPct val="150000"/>
                        </a:lnSpc>
                        <a:spcAft>
                          <a:spcPts val="840"/>
                        </a:spcAft>
                      </a:pPr>
                      <a:r>
                        <a:rPr lang="fr-FR" sz="1800" b="1" kern="100" dirty="0">
                          <a:effectLst/>
                        </a:rPr>
                        <a:t> </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extLst>
                  <a:ext uri="{0D108BD9-81ED-4DB2-BD59-A6C34878D82A}">
                    <a16:rowId xmlns:a16="http://schemas.microsoft.com/office/drawing/2014/main" val="3140806407"/>
                  </a:ext>
                </a:extLst>
              </a:tr>
              <a:tr h="357643">
                <a:tc>
                  <a:txBody>
                    <a:bodyPr/>
                    <a:lstStyle/>
                    <a:p>
                      <a:pPr algn="just">
                        <a:lnSpc>
                          <a:spcPct val="150000"/>
                        </a:lnSpc>
                      </a:pPr>
                      <a:r>
                        <a:rPr lang="fr-FR" sz="1800" b="1" kern="100" dirty="0">
                          <a:effectLst/>
                        </a:rPr>
                        <a:t>Alternatives</a:t>
                      </a:r>
                    </a:p>
                  </a:txBody>
                  <a:tcPr marL="57146" marR="57146" marT="0" marB="0">
                    <a:solidFill>
                      <a:schemeClr val="accent2">
                        <a:lumMod val="60000"/>
                        <a:lumOff val="40000"/>
                      </a:schemeClr>
                    </a:solidFill>
                  </a:tcP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676312624"/>
                  </a:ext>
                </a:extLst>
              </a:tr>
              <a:tr h="822915">
                <a:tc>
                  <a:txBody>
                    <a:bodyPr/>
                    <a:lstStyle/>
                    <a:p>
                      <a:pPr marL="457200" algn="l">
                        <a:lnSpc>
                          <a:spcPct val="150000"/>
                        </a:lnSpc>
                        <a:spcAft>
                          <a:spcPts val="840"/>
                        </a:spcAft>
                      </a:pPr>
                      <a:r>
                        <a:rPr lang="fr-FR" sz="1800" b="1" kern="100" dirty="0">
                          <a:effectLst/>
                        </a:rPr>
                        <a:t>Google Maps API</a:t>
                      </a:r>
                    </a:p>
                    <a:p>
                      <a:pPr marL="457200" algn="l">
                        <a:lnSpc>
                          <a:spcPct val="150000"/>
                        </a:lnSpc>
                        <a:spcAft>
                          <a:spcPts val="840"/>
                        </a:spcAft>
                      </a:pPr>
                      <a:r>
                        <a:rPr lang="fr-FR" sz="1800" b="1" kern="100" dirty="0">
                          <a:effectLst/>
                        </a:rPr>
                        <a:t> </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solidFill>
                      <a:schemeClr val="accent2">
                        <a:lumMod val="60000"/>
                        <a:lumOff val="40000"/>
                      </a:schemeClr>
                    </a:solidFill>
                  </a:tcPr>
                </a:tc>
                <a:tc>
                  <a:txBody>
                    <a:bodyPr/>
                    <a:lstStyle/>
                    <a:p>
                      <a:pPr marL="457200" algn="just">
                        <a:lnSpc>
                          <a:spcPct val="150000"/>
                        </a:lnSpc>
                        <a:spcAft>
                          <a:spcPts val="840"/>
                        </a:spcAft>
                      </a:pPr>
                      <a:r>
                        <a:rPr lang="fr-FR" sz="1800" b="1" kern="100">
                          <a:effectLst/>
                        </a:rPr>
                        <a:t>4.6/5</a:t>
                      </a:r>
                      <a:endParaRPr lang="fr-FR"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marL="457200" algn="just">
                        <a:lnSpc>
                          <a:spcPct val="150000"/>
                        </a:lnSpc>
                        <a:spcAft>
                          <a:spcPts val="840"/>
                        </a:spcAft>
                      </a:pPr>
                      <a:r>
                        <a:rPr lang="fr-FR" sz="1800" b="1" kern="100" dirty="0">
                          <a:effectLst/>
                        </a:rPr>
                        <a:t>4.5/5</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marL="457200" algn="just">
                        <a:lnSpc>
                          <a:spcPct val="150000"/>
                        </a:lnSpc>
                        <a:spcAft>
                          <a:spcPts val="840"/>
                        </a:spcAft>
                      </a:pPr>
                      <a:r>
                        <a:rPr lang="fr-FR" sz="1800" b="1" kern="100" dirty="0">
                          <a:effectLst/>
                        </a:rPr>
                        <a:t>4.5/5</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marL="457200" algn="just">
                        <a:lnSpc>
                          <a:spcPct val="150000"/>
                        </a:lnSpc>
                        <a:spcAft>
                          <a:spcPts val="840"/>
                        </a:spcAft>
                      </a:pPr>
                      <a:r>
                        <a:rPr lang="fr-FR" sz="1800" b="1" kern="100" dirty="0">
                          <a:effectLst/>
                        </a:rPr>
                        <a:t>5/5</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extLst>
                  <a:ext uri="{0D108BD9-81ED-4DB2-BD59-A6C34878D82A}">
                    <a16:rowId xmlns:a16="http://schemas.microsoft.com/office/drawing/2014/main" val="2137675894"/>
                  </a:ext>
                </a:extLst>
              </a:tr>
              <a:tr h="822915">
                <a:tc>
                  <a:txBody>
                    <a:bodyPr/>
                    <a:lstStyle/>
                    <a:p>
                      <a:pPr marL="457200" algn="l">
                        <a:lnSpc>
                          <a:spcPct val="150000"/>
                        </a:lnSpc>
                        <a:spcAft>
                          <a:spcPts val="840"/>
                        </a:spcAft>
                      </a:pPr>
                      <a:r>
                        <a:rPr lang="fr-FR" sz="1800" b="1" kern="100" dirty="0">
                          <a:effectLst/>
                        </a:rPr>
                        <a:t> Leaflet</a:t>
                      </a:r>
                    </a:p>
                    <a:p>
                      <a:pPr marL="457200" algn="l">
                        <a:lnSpc>
                          <a:spcPct val="150000"/>
                        </a:lnSpc>
                        <a:spcAft>
                          <a:spcPts val="840"/>
                        </a:spcAft>
                      </a:pPr>
                      <a:r>
                        <a:rPr lang="fr-FR" sz="1800" b="1" kern="100" dirty="0">
                          <a:effectLst/>
                        </a:rPr>
                        <a:t> </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solidFill>
                      <a:schemeClr val="accent2">
                        <a:lumMod val="60000"/>
                        <a:lumOff val="40000"/>
                      </a:schemeClr>
                    </a:solidFill>
                  </a:tcPr>
                </a:tc>
                <a:tc>
                  <a:txBody>
                    <a:bodyPr/>
                    <a:lstStyle/>
                    <a:p>
                      <a:pPr marL="457200" algn="just">
                        <a:lnSpc>
                          <a:spcPct val="150000"/>
                        </a:lnSpc>
                        <a:spcAft>
                          <a:spcPts val="840"/>
                        </a:spcAft>
                      </a:pPr>
                      <a:r>
                        <a:rPr lang="fr-FR" sz="1800" b="1" kern="100">
                          <a:effectLst/>
                        </a:rPr>
                        <a:t>3.8/5</a:t>
                      </a:r>
                      <a:endParaRPr lang="fr-FR"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marL="457200" algn="just">
                        <a:lnSpc>
                          <a:spcPct val="150000"/>
                        </a:lnSpc>
                        <a:spcAft>
                          <a:spcPts val="840"/>
                        </a:spcAft>
                      </a:pPr>
                      <a:r>
                        <a:rPr lang="fr-FR" sz="1800" b="1" kern="100">
                          <a:effectLst/>
                        </a:rPr>
                        <a:t>3.5/5</a:t>
                      </a:r>
                      <a:endParaRPr lang="fr-FR"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marL="457200" algn="just">
                        <a:lnSpc>
                          <a:spcPct val="150000"/>
                        </a:lnSpc>
                        <a:spcAft>
                          <a:spcPts val="840"/>
                        </a:spcAft>
                      </a:pPr>
                      <a:r>
                        <a:rPr lang="fr-FR" sz="1800" b="1" kern="100" dirty="0">
                          <a:effectLst/>
                        </a:rPr>
                        <a:t>4/5</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marL="457200" algn="just">
                        <a:lnSpc>
                          <a:spcPct val="150000"/>
                        </a:lnSpc>
                        <a:spcAft>
                          <a:spcPts val="840"/>
                        </a:spcAft>
                      </a:pPr>
                      <a:r>
                        <a:rPr lang="fr-FR" sz="1800" b="1" kern="100" dirty="0">
                          <a:effectLst/>
                        </a:rPr>
                        <a:t>4.5/5</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extLst>
                  <a:ext uri="{0D108BD9-81ED-4DB2-BD59-A6C34878D82A}">
                    <a16:rowId xmlns:a16="http://schemas.microsoft.com/office/drawing/2014/main" val="207544413"/>
                  </a:ext>
                </a:extLst>
              </a:tr>
              <a:tr h="822915">
                <a:tc>
                  <a:txBody>
                    <a:bodyPr/>
                    <a:lstStyle/>
                    <a:p>
                      <a:pPr marL="457200" algn="l">
                        <a:lnSpc>
                          <a:spcPct val="150000"/>
                        </a:lnSpc>
                        <a:spcAft>
                          <a:spcPts val="840"/>
                        </a:spcAft>
                      </a:pPr>
                      <a:r>
                        <a:rPr lang="fr-FR" sz="1800" b="1" kern="100" dirty="0">
                          <a:effectLst/>
                        </a:rPr>
                        <a:t> </a:t>
                      </a:r>
                      <a:r>
                        <a:rPr lang="fr-FR" sz="1800" b="1" kern="100" dirty="0" err="1">
                          <a:effectLst/>
                        </a:rPr>
                        <a:t>OpenstreetMap</a:t>
                      </a:r>
                      <a:endParaRPr lang="fr-FR" sz="1800" b="1" kern="100" dirty="0">
                        <a:effectLst/>
                      </a:endParaRPr>
                    </a:p>
                    <a:p>
                      <a:pPr marL="457200" algn="l">
                        <a:lnSpc>
                          <a:spcPct val="150000"/>
                        </a:lnSpc>
                        <a:spcAft>
                          <a:spcPts val="840"/>
                        </a:spcAft>
                      </a:pPr>
                      <a:r>
                        <a:rPr lang="fr-FR" sz="1800" b="1" kern="100" dirty="0">
                          <a:effectLst/>
                        </a:rPr>
                        <a:t> </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solidFill>
                      <a:schemeClr val="accent2">
                        <a:lumMod val="60000"/>
                        <a:lumOff val="40000"/>
                      </a:schemeClr>
                    </a:solidFill>
                  </a:tcPr>
                </a:tc>
                <a:tc>
                  <a:txBody>
                    <a:bodyPr/>
                    <a:lstStyle/>
                    <a:p>
                      <a:pPr marL="457200" algn="just">
                        <a:lnSpc>
                          <a:spcPct val="150000"/>
                        </a:lnSpc>
                        <a:spcAft>
                          <a:spcPts val="840"/>
                        </a:spcAft>
                      </a:pPr>
                      <a:r>
                        <a:rPr lang="fr-FR" sz="1800" b="1" kern="100">
                          <a:effectLst/>
                        </a:rPr>
                        <a:t>4.3/5</a:t>
                      </a:r>
                      <a:endParaRPr lang="fr-FR"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marL="457200" algn="just">
                        <a:lnSpc>
                          <a:spcPct val="150000"/>
                        </a:lnSpc>
                        <a:spcAft>
                          <a:spcPts val="840"/>
                        </a:spcAft>
                      </a:pPr>
                      <a:r>
                        <a:rPr lang="fr-FR" sz="1800" b="1" kern="100">
                          <a:effectLst/>
                        </a:rPr>
                        <a:t>4/5</a:t>
                      </a:r>
                      <a:endParaRPr lang="fr-FR" sz="1800" b="1"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marL="457200" algn="just">
                        <a:lnSpc>
                          <a:spcPct val="150000"/>
                        </a:lnSpc>
                        <a:spcAft>
                          <a:spcPts val="840"/>
                        </a:spcAft>
                      </a:pPr>
                      <a:r>
                        <a:rPr lang="fr-FR" sz="1800" b="1" kern="100" dirty="0">
                          <a:effectLst/>
                        </a:rPr>
                        <a:t>4/5</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tc>
                  <a:txBody>
                    <a:bodyPr/>
                    <a:lstStyle/>
                    <a:p>
                      <a:pPr marL="457200" algn="just">
                        <a:lnSpc>
                          <a:spcPct val="150000"/>
                        </a:lnSpc>
                        <a:spcAft>
                          <a:spcPts val="840"/>
                        </a:spcAft>
                      </a:pPr>
                      <a:r>
                        <a:rPr lang="fr-FR" sz="1800" b="1" kern="100" dirty="0">
                          <a:effectLst/>
                        </a:rPr>
                        <a:t>4.5/5</a:t>
                      </a:r>
                      <a:endParaRPr lang="fr-FR" sz="1800" b="1"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57146" marR="57146" marT="0" marB="0"/>
                </a:tc>
                <a:extLst>
                  <a:ext uri="{0D108BD9-81ED-4DB2-BD59-A6C34878D82A}">
                    <a16:rowId xmlns:a16="http://schemas.microsoft.com/office/drawing/2014/main" val="3963556841"/>
                  </a:ext>
                </a:extLst>
              </a:tr>
            </a:tbl>
          </a:graphicData>
        </a:graphic>
      </p:graphicFrame>
      <p:sp>
        <p:nvSpPr>
          <p:cNvPr id="22" name="ZoneTexte 21">
            <a:extLst>
              <a:ext uri="{FF2B5EF4-FFF2-40B4-BE49-F238E27FC236}">
                <a16:creationId xmlns:a16="http://schemas.microsoft.com/office/drawing/2014/main" id="{F9EE51A2-9518-B2ED-D391-152BBBD970A2}"/>
              </a:ext>
            </a:extLst>
          </p:cNvPr>
          <p:cNvSpPr txBox="1"/>
          <p:nvPr/>
        </p:nvSpPr>
        <p:spPr>
          <a:xfrm>
            <a:off x="858418" y="1178254"/>
            <a:ext cx="9119777" cy="584775"/>
          </a:xfrm>
          <a:prstGeom prst="rect">
            <a:avLst/>
          </a:prstGeom>
          <a:noFill/>
        </p:spPr>
        <p:txBody>
          <a:bodyPr wrap="square">
            <a:spAutoFit/>
          </a:bodyPr>
          <a:lstStyle/>
          <a:p>
            <a:r>
              <a:rPr lang="fr-FR" sz="3200" i="1" dirty="0">
                <a:ln w="0"/>
                <a:solidFill>
                  <a:schemeClr val="accent1"/>
                </a:solidFill>
                <a:effectLst>
                  <a:outerShdw blurRad="38100" dist="25400" dir="5400000" algn="ctr" rotWithShape="0">
                    <a:srgbClr val="6E747A">
                      <a:alpha val="43000"/>
                    </a:srgbClr>
                  </a:outerShdw>
                </a:effectLst>
              </a:rPr>
              <a:t> Evaluation des alternatives par rapport aux critères</a:t>
            </a:r>
          </a:p>
        </p:txBody>
      </p:sp>
      <p:pic>
        <p:nvPicPr>
          <p:cNvPr id="26" name="Image 25">
            <a:extLst>
              <a:ext uri="{FF2B5EF4-FFF2-40B4-BE49-F238E27FC236}">
                <a16:creationId xmlns:a16="http://schemas.microsoft.com/office/drawing/2014/main" id="{37A5E276-7265-8053-FA91-ABF9C753E4B1}"/>
              </a:ext>
            </a:extLst>
          </p:cNvPr>
          <p:cNvPicPr>
            <a:picLocks noChangeAspect="1"/>
          </p:cNvPicPr>
          <p:nvPr/>
        </p:nvPicPr>
        <p:blipFill>
          <a:blip r:embed="rId3"/>
          <a:stretch>
            <a:fillRect/>
          </a:stretch>
        </p:blipFill>
        <p:spPr>
          <a:xfrm>
            <a:off x="413371" y="1277839"/>
            <a:ext cx="445047" cy="451143"/>
          </a:xfrm>
          <a:prstGeom prst="rect">
            <a:avLst/>
          </a:prstGeom>
        </p:spPr>
      </p:pic>
      <p:sp>
        <p:nvSpPr>
          <p:cNvPr id="3" name="ZoneTexte 2">
            <a:extLst>
              <a:ext uri="{FF2B5EF4-FFF2-40B4-BE49-F238E27FC236}">
                <a16:creationId xmlns:a16="http://schemas.microsoft.com/office/drawing/2014/main" id="{DBACBF1A-782F-3770-AF98-90A6ED8F6D46}"/>
              </a:ext>
            </a:extLst>
          </p:cNvPr>
          <p:cNvSpPr txBox="1"/>
          <p:nvPr/>
        </p:nvSpPr>
        <p:spPr>
          <a:xfrm>
            <a:off x="2771872" y="80479"/>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Spécifications fonctionnelles</a:t>
            </a:r>
          </a:p>
        </p:txBody>
      </p:sp>
      <p:sp>
        <p:nvSpPr>
          <p:cNvPr id="13" name="ZoneTexte 12">
            <a:extLst>
              <a:ext uri="{FF2B5EF4-FFF2-40B4-BE49-F238E27FC236}">
                <a16:creationId xmlns:a16="http://schemas.microsoft.com/office/drawing/2014/main" id="{1FF20C12-EF0E-106B-6691-7601D59DFE85}"/>
              </a:ext>
            </a:extLst>
          </p:cNvPr>
          <p:cNvSpPr txBox="1"/>
          <p:nvPr/>
        </p:nvSpPr>
        <p:spPr>
          <a:xfrm>
            <a:off x="5864665" y="51290"/>
            <a:ext cx="2880001" cy="830997"/>
          </a:xfrm>
          <a:prstGeom prst="rect">
            <a:avLst/>
          </a:prstGeom>
          <a:noFill/>
        </p:spPr>
        <p:txBody>
          <a:bodyPr wrap="square">
            <a:spAutoFit/>
          </a:bodyPr>
          <a:lstStyle/>
          <a:p>
            <a:pPr algn="ctr"/>
            <a:r>
              <a:rPr lang="fr-FR" sz="2400" b="1" dirty="0">
                <a:solidFill>
                  <a:schemeClr val="bg2">
                    <a:lumMod val="90000"/>
                  </a:schemeClr>
                </a:solidFill>
              </a:rPr>
              <a:t>Spécifications techniques</a:t>
            </a:r>
          </a:p>
        </p:txBody>
      </p:sp>
      <p:sp>
        <p:nvSpPr>
          <p:cNvPr id="16" name="Rectangle 15">
            <a:extLst>
              <a:ext uri="{FF2B5EF4-FFF2-40B4-BE49-F238E27FC236}">
                <a16:creationId xmlns:a16="http://schemas.microsoft.com/office/drawing/2014/main" id="{9FC64E6C-9954-A5A4-1AD1-7366D9A2DFA2}"/>
              </a:ext>
            </a:extLst>
          </p:cNvPr>
          <p:cNvSpPr/>
          <p:nvPr/>
        </p:nvSpPr>
        <p:spPr>
          <a:xfrm>
            <a:off x="3255821" y="939226"/>
            <a:ext cx="2152758" cy="6857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452A02DD-283D-05F2-57E7-D47FB0950FC5}"/>
              </a:ext>
            </a:extLst>
          </p:cNvPr>
          <p:cNvSpPr txBox="1"/>
          <p:nvPr/>
        </p:nvSpPr>
        <p:spPr>
          <a:xfrm>
            <a:off x="8809912" y="57619"/>
            <a:ext cx="3001248" cy="830997"/>
          </a:xfrm>
          <a:prstGeom prst="rect">
            <a:avLst/>
          </a:prstGeom>
          <a:noFill/>
          <a:ln>
            <a:noFill/>
          </a:ln>
        </p:spPr>
        <p:txBody>
          <a:bodyPr wrap="square" rtlCol="0">
            <a:spAutoFit/>
          </a:bodyPr>
          <a:lstStyle/>
          <a:p>
            <a:pPr algn="ctr"/>
            <a:r>
              <a:rPr lang="fr-FR" sz="2400" b="1" dirty="0">
                <a:solidFill>
                  <a:schemeClr val="accent1">
                    <a:lumMod val="50000"/>
                  </a:schemeClr>
                </a:solidFill>
              </a:rPr>
              <a:t>Etude de benchmarking</a:t>
            </a:r>
          </a:p>
        </p:txBody>
      </p:sp>
      <p:sp>
        <p:nvSpPr>
          <p:cNvPr id="20" name="Rectangle 19">
            <a:extLst>
              <a:ext uri="{FF2B5EF4-FFF2-40B4-BE49-F238E27FC236}">
                <a16:creationId xmlns:a16="http://schemas.microsoft.com/office/drawing/2014/main" id="{3EE208A8-3171-953B-4F7B-7ABDFD39364D}"/>
              </a:ext>
            </a:extLst>
          </p:cNvPr>
          <p:cNvSpPr/>
          <p:nvPr/>
        </p:nvSpPr>
        <p:spPr>
          <a:xfrm>
            <a:off x="9060871" y="939226"/>
            <a:ext cx="2826351"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531E8847-13B9-0335-54A8-7D796F9BDA31}"/>
              </a:ext>
            </a:extLst>
          </p:cNvPr>
          <p:cNvSpPr/>
          <p:nvPr/>
        </p:nvSpPr>
        <p:spPr>
          <a:xfrm>
            <a:off x="6096000" y="962084"/>
            <a:ext cx="2342750"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space réservé du numéro de diapositive 22">
            <a:extLst>
              <a:ext uri="{FF2B5EF4-FFF2-40B4-BE49-F238E27FC236}">
                <a16:creationId xmlns:a16="http://schemas.microsoft.com/office/drawing/2014/main" id="{CDFEA1C9-6759-A995-712E-77BE194E7878}"/>
              </a:ext>
            </a:extLst>
          </p:cNvPr>
          <p:cNvSpPr>
            <a:spLocks noGrp="1"/>
          </p:cNvSpPr>
          <p:nvPr>
            <p:ph type="sldNum" sz="quarter" idx="12"/>
          </p:nvPr>
        </p:nvSpPr>
        <p:spPr/>
        <p:txBody>
          <a:bodyPr/>
          <a:lstStyle/>
          <a:p>
            <a:fld id="{C2D23CD8-6E2D-4C57-A0D3-F808F739AE11}" type="slidenum">
              <a:rPr lang="fr-FR" smtClean="0"/>
              <a:t>13</a:t>
            </a:fld>
            <a:endParaRPr lang="fr-FR"/>
          </a:p>
        </p:txBody>
      </p:sp>
    </p:spTree>
    <p:extLst>
      <p:ext uri="{BB962C8B-B14F-4D97-AF65-F5344CB8AC3E}">
        <p14:creationId xmlns:p14="http://schemas.microsoft.com/office/powerpoint/2010/main" val="42485728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75000"/>
            </a:schemeClr>
          </a:solidFill>
          <a:ln>
            <a:solidFill>
              <a:schemeClr val="accent5">
                <a:lumMod val="75000"/>
              </a:schemeClr>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Etude de benchmarking</a:t>
            </a:r>
          </a:p>
        </p:txBody>
      </p:sp>
      <p:sp>
        <p:nvSpPr>
          <p:cNvPr id="22" name="ZoneTexte 21">
            <a:extLst>
              <a:ext uri="{FF2B5EF4-FFF2-40B4-BE49-F238E27FC236}">
                <a16:creationId xmlns:a16="http://schemas.microsoft.com/office/drawing/2014/main" id="{F9EE51A2-9518-B2ED-D391-152BBBD970A2}"/>
              </a:ext>
            </a:extLst>
          </p:cNvPr>
          <p:cNvSpPr txBox="1"/>
          <p:nvPr/>
        </p:nvSpPr>
        <p:spPr>
          <a:xfrm>
            <a:off x="1073022" y="1315690"/>
            <a:ext cx="4320269" cy="584775"/>
          </a:xfrm>
          <a:prstGeom prst="rect">
            <a:avLst/>
          </a:prstGeom>
          <a:noFill/>
        </p:spPr>
        <p:txBody>
          <a:bodyPr wrap="square">
            <a:spAutoFit/>
          </a:bodyPr>
          <a:lstStyle/>
          <a:p>
            <a:r>
              <a:rPr lang="fr-FR" sz="3200" i="1" dirty="0">
                <a:ln w="0"/>
                <a:solidFill>
                  <a:schemeClr val="accent1"/>
                </a:solidFill>
                <a:effectLst>
                  <a:outerShdw blurRad="38100" dist="25400" dir="5400000" algn="ctr" rotWithShape="0">
                    <a:srgbClr val="6E747A">
                      <a:alpha val="43000"/>
                    </a:srgbClr>
                  </a:outerShdw>
                </a:effectLst>
              </a:rPr>
              <a:t>Synthèse des priorités</a:t>
            </a:r>
          </a:p>
        </p:txBody>
      </p:sp>
      <p:graphicFrame>
        <p:nvGraphicFramePr>
          <p:cNvPr id="3" name="Tableau 2">
            <a:extLst>
              <a:ext uri="{FF2B5EF4-FFF2-40B4-BE49-F238E27FC236}">
                <a16:creationId xmlns:a16="http://schemas.microsoft.com/office/drawing/2014/main" id="{CB10875A-F6FD-5F78-6D64-7F2FA2FB9E7F}"/>
              </a:ext>
            </a:extLst>
          </p:cNvPr>
          <p:cNvGraphicFramePr>
            <a:graphicFrameLocks noGrp="1"/>
          </p:cNvGraphicFramePr>
          <p:nvPr>
            <p:extLst>
              <p:ext uri="{D42A27DB-BD31-4B8C-83A1-F6EECF244321}">
                <p14:modId xmlns:p14="http://schemas.microsoft.com/office/powerpoint/2010/main" val="2340581593"/>
              </p:ext>
            </p:extLst>
          </p:nvPr>
        </p:nvGraphicFramePr>
        <p:xfrm>
          <a:off x="2529181" y="2285664"/>
          <a:ext cx="6123940" cy="3849116"/>
        </p:xfrm>
        <a:graphic>
          <a:graphicData uri="http://schemas.openxmlformats.org/drawingml/2006/table">
            <a:tbl>
              <a:tblPr firstRow="1" firstCol="1" bandRow="1">
                <a:tableStyleId>{5C22544A-7EE6-4342-B048-85BDC9FD1C3A}</a:tableStyleId>
              </a:tblPr>
              <a:tblGrid>
                <a:gridCol w="3061970">
                  <a:extLst>
                    <a:ext uri="{9D8B030D-6E8A-4147-A177-3AD203B41FA5}">
                      <a16:colId xmlns:a16="http://schemas.microsoft.com/office/drawing/2014/main" val="3954690167"/>
                    </a:ext>
                  </a:extLst>
                </a:gridCol>
                <a:gridCol w="3061970">
                  <a:extLst>
                    <a:ext uri="{9D8B030D-6E8A-4147-A177-3AD203B41FA5}">
                      <a16:colId xmlns:a16="http://schemas.microsoft.com/office/drawing/2014/main" val="432399830"/>
                    </a:ext>
                  </a:extLst>
                </a:gridCol>
              </a:tblGrid>
              <a:tr h="0">
                <a:tc>
                  <a:txBody>
                    <a:bodyPr/>
                    <a:lstStyle/>
                    <a:p>
                      <a:pPr algn="l">
                        <a:lnSpc>
                          <a:spcPct val="107000"/>
                        </a:lnSpc>
                      </a:pPr>
                      <a:r>
                        <a:rPr lang="fr-FR" sz="2000" kern="100" dirty="0">
                          <a:effectLst/>
                        </a:rPr>
                        <a:t> </a:t>
                      </a:r>
                    </a:p>
                    <a:p>
                      <a:pPr algn="l">
                        <a:lnSpc>
                          <a:spcPct val="107000"/>
                        </a:lnSpc>
                      </a:pPr>
                      <a:r>
                        <a:rPr lang="fr-FR" sz="2000" kern="100" dirty="0">
                          <a:effectLst/>
                        </a:rPr>
                        <a:t>Alternatives</a:t>
                      </a:r>
                    </a:p>
                    <a:p>
                      <a:pPr algn="l">
                        <a:lnSpc>
                          <a:spcPct val="107000"/>
                        </a:lnSpc>
                      </a:pPr>
                      <a:r>
                        <a:rPr lang="fr-FR" sz="2000" kern="100" dirty="0">
                          <a:effectLst/>
                        </a:rPr>
                        <a:t> </a:t>
                      </a:r>
                      <a:endParaRPr lang="fr-FR" sz="20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7000"/>
                        </a:lnSpc>
                      </a:pPr>
                      <a:r>
                        <a:rPr lang="fr-FR" sz="2000" kern="100" dirty="0">
                          <a:effectLst/>
                        </a:rPr>
                        <a:t> </a:t>
                      </a:r>
                    </a:p>
                    <a:p>
                      <a:pPr algn="ctr">
                        <a:lnSpc>
                          <a:spcPct val="107000"/>
                        </a:lnSpc>
                      </a:pPr>
                      <a:r>
                        <a:rPr lang="fr-FR" sz="2000" kern="100" dirty="0">
                          <a:effectLst/>
                        </a:rPr>
                        <a:t>Score final</a:t>
                      </a:r>
                      <a:endParaRPr lang="fr-FR" sz="20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688785193"/>
                  </a:ext>
                </a:extLst>
              </a:tr>
              <a:tr h="0">
                <a:tc>
                  <a:txBody>
                    <a:bodyPr/>
                    <a:lstStyle/>
                    <a:p>
                      <a:pPr algn="l">
                        <a:lnSpc>
                          <a:spcPct val="107000"/>
                        </a:lnSpc>
                      </a:pPr>
                      <a:r>
                        <a:rPr lang="fr-FR" sz="2000" kern="100">
                          <a:effectLst/>
                        </a:rPr>
                        <a:t> </a:t>
                      </a:r>
                    </a:p>
                    <a:p>
                      <a:pPr algn="l">
                        <a:lnSpc>
                          <a:spcPct val="107000"/>
                        </a:lnSpc>
                      </a:pPr>
                      <a:r>
                        <a:rPr lang="fr-FR" sz="2000" kern="100">
                          <a:effectLst/>
                        </a:rPr>
                        <a:t>Google Maps API</a:t>
                      </a:r>
                    </a:p>
                    <a:p>
                      <a:pPr algn="l">
                        <a:lnSpc>
                          <a:spcPct val="107000"/>
                        </a:lnSpc>
                      </a:pPr>
                      <a:r>
                        <a:rPr lang="fr-FR" sz="2000" kern="100">
                          <a:effectLst/>
                        </a:rPr>
                        <a:t> </a:t>
                      </a:r>
                      <a:endParaRPr lang="fr-FR" sz="2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7000"/>
                        </a:lnSpc>
                      </a:pPr>
                      <a:r>
                        <a:rPr lang="fr-FR" sz="2000" kern="100" dirty="0">
                          <a:effectLst/>
                        </a:rPr>
                        <a:t> </a:t>
                      </a:r>
                    </a:p>
                    <a:p>
                      <a:pPr algn="ctr">
                        <a:lnSpc>
                          <a:spcPct val="107000"/>
                        </a:lnSpc>
                      </a:pPr>
                      <a:r>
                        <a:rPr lang="fr-FR" sz="2000" kern="100" dirty="0">
                          <a:effectLst/>
                        </a:rPr>
                        <a:t>36%</a:t>
                      </a:r>
                      <a:endParaRPr lang="fr-FR" sz="20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1625535"/>
                  </a:ext>
                </a:extLst>
              </a:tr>
              <a:tr h="0">
                <a:tc>
                  <a:txBody>
                    <a:bodyPr/>
                    <a:lstStyle/>
                    <a:p>
                      <a:pPr algn="l">
                        <a:lnSpc>
                          <a:spcPct val="107000"/>
                        </a:lnSpc>
                      </a:pPr>
                      <a:r>
                        <a:rPr lang="fr-FR" sz="2000" kern="100">
                          <a:effectLst/>
                        </a:rPr>
                        <a:t> </a:t>
                      </a:r>
                    </a:p>
                    <a:p>
                      <a:pPr algn="l">
                        <a:lnSpc>
                          <a:spcPct val="107000"/>
                        </a:lnSpc>
                      </a:pPr>
                      <a:r>
                        <a:rPr lang="fr-FR" sz="2000" kern="100">
                          <a:effectLst/>
                        </a:rPr>
                        <a:t>OpenstreetMap</a:t>
                      </a:r>
                    </a:p>
                    <a:p>
                      <a:pPr algn="l">
                        <a:lnSpc>
                          <a:spcPct val="107000"/>
                        </a:lnSpc>
                      </a:pPr>
                      <a:r>
                        <a:rPr lang="fr-FR" sz="2000" kern="100">
                          <a:effectLst/>
                        </a:rPr>
                        <a:t> </a:t>
                      </a:r>
                      <a:endParaRPr lang="fr-FR" sz="2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7000"/>
                        </a:lnSpc>
                      </a:pPr>
                      <a:r>
                        <a:rPr lang="fr-FR" sz="2000" kern="100" dirty="0">
                          <a:effectLst/>
                        </a:rPr>
                        <a:t> </a:t>
                      </a:r>
                    </a:p>
                    <a:p>
                      <a:pPr algn="ctr">
                        <a:lnSpc>
                          <a:spcPct val="107000"/>
                        </a:lnSpc>
                      </a:pPr>
                      <a:r>
                        <a:rPr lang="fr-FR" sz="2000" kern="100" dirty="0">
                          <a:effectLst/>
                        </a:rPr>
                        <a:t>34%</a:t>
                      </a:r>
                      <a:endParaRPr lang="fr-FR" sz="20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792628281"/>
                  </a:ext>
                </a:extLst>
              </a:tr>
              <a:tr h="0">
                <a:tc>
                  <a:txBody>
                    <a:bodyPr/>
                    <a:lstStyle/>
                    <a:p>
                      <a:pPr algn="l">
                        <a:lnSpc>
                          <a:spcPct val="107000"/>
                        </a:lnSpc>
                      </a:pPr>
                      <a:r>
                        <a:rPr lang="fr-FR" sz="2000" kern="100">
                          <a:effectLst/>
                        </a:rPr>
                        <a:t> </a:t>
                      </a:r>
                    </a:p>
                    <a:p>
                      <a:pPr algn="l">
                        <a:lnSpc>
                          <a:spcPct val="107000"/>
                        </a:lnSpc>
                      </a:pPr>
                      <a:r>
                        <a:rPr lang="fr-FR" sz="2000" kern="100">
                          <a:effectLst/>
                        </a:rPr>
                        <a:t>Leaflet</a:t>
                      </a:r>
                    </a:p>
                    <a:p>
                      <a:pPr algn="l">
                        <a:lnSpc>
                          <a:spcPct val="107000"/>
                        </a:lnSpc>
                      </a:pPr>
                      <a:r>
                        <a:rPr lang="fr-FR" sz="2000" kern="100">
                          <a:effectLst/>
                        </a:rPr>
                        <a:t> </a:t>
                      </a:r>
                      <a:endParaRPr lang="fr-FR" sz="20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07000"/>
                        </a:lnSpc>
                      </a:pPr>
                      <a:r>
                        <a:rPr lang="fr-FR" sz="2000" kern="100" dirty="0">
                          <a:effectLst/>
                        </a:rPr>
                        <a:t> </a:t>
                      </a:r>
                    </a:p>
                    <a:p>
                      <a:pPr algn="ctr">
                        <a:lnSpc>
                          <a:spcPct val="107000"/>
                        </a:lnSpc>
                      </a:pPr>
                      <a:r>
                        <a:rPr lang="fr-FR" sz="2000" kern="100" dirty="0">
                          <a:effectLst/>
                        </a:rPr>
                        <a:t>30%</a:t>
                      </a:r>
                      <a:endParaRPr lang="fr-FR" sz="2000" kern="1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43801980"/>
                  </a:ext>
                </a:extLst>
              </a:tr>
            </a:tbl>
          </a:graphicData>
        </a:graphic>
      </p:graphicFrame>
      <p:sp>
        <p:nvSpPr>
          <p:cNvPr id="13" name="ZoneTexte 12">
            <a:extLst>
              <a:ext uri="{FF2B5EF4-FFF2-40B4-BE49-F238E27FC236}">
                <a16:creationId xmlns:a16="http://schemas.microsoft.com/office/drawing/2014/main" id="{35E0ECDC-6C31-3EEB-0CA4-598690657507}"/>
              </a:ext>
            </a:extLst>
          </p:cNvPr>
          <p:cNvSpPr txBox="1"/>
          <p:nvPr/>
        </p:nvSpPr>
        <p:spPr>
          <a:xfrm>
            <a:off x="9508203" y="3472132"/>
            <a:ext cx="2534639" cy="400110"/>
          </a:xfrm>
          <a:prstGeom prst="rect">
            <a:avLst/>
          </a:prstGeom>
          <a:noFill/>
        </p:spPr>
        <p:txBody>
          <a:bodyPr wrap="square">
            <a:spAutoFit/>
          </a:bodyPr>
          <a:lstStyle/>
          <a:p>
            <a:r>
              <a:rPr lang="fr-FR" sz="2000" b="1" i="1" dirty="0">
                <a:solidFill>
                  <a:schemeClr val="accent2">
                    <a:lumMod val="50000"/>
                  </a:schemeClr>
                </a:solidFill>
              </a:rPr>
              <a:t>Alternative à adopter</a:t>
            </a:r>
          </a:p>
        </p:txBody>
      </p:sp>
      <p:sp>
        <p:nvSpPr>
          <p:cNvPr id="16" name="Flèche : droite 15">
            <a:extLst>
              <a:ext uri="{FF2B5EF4-FFF2-40B4-BE49-F238E27FC236}">
                <a16:creationId xmlns:a16="http://schemas.microsoft.com/office/drawing/2014/main" id="{F1A50B45-8EFF-0853-6CD7-E98C8EC200FD}"/>
              </a:ext>
            </a:extLst>
          </p:cNvPr>
          <p:cNvSpPr/>
          <p:nvPr/>
        </p:nvSpPr>
        <p:spPr>
          <a:xfrm rot="10800000">
            <a:off x="8873511" y="3552723"/>
            <a:ext cx="348155" cy="208149"/>
          </a:xfrm>
          <a:prstGeom prst="rightArrow">
            <a:avLst/>
          </a:prstGeom>
          <a:solidFill>
            <a:schemeClr val="accent2">
              <a:lumMod val="5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a:extLst>
              <a:ext uri="{FF2B5EF4-FFF2-40B4-BE49-F238E27FC236}">
                <a16:creationId xmlns:a16="http://schemas.microsoft.com/office/drawing/2014/main" id="{8AAF58A4-DCD3-BF1A-054C-12791A7348CA}"/>
              </a:ext>
            </a:extLst>
          </p:cNvPr>
          <p:cNvPicPr>
            <a:picLocks noChangeAspect="1"/>
          </p:cNvPicPr>
          <p:nvPr/>
        </p:nvPicPr>
        <p:blipFill>
          <a:blip r:embed="rId3"/>
          <a:stretch>
            <a:fillRect/>
          </a:stretch>
        </p:blipFill>
        <p:spPr>
          <a:xfrm>
            <a:off x="429209" y="1387718"/>
            <a:ext cx="445047" cy="451143"/>
          </a:xfrm>
          <a:prstGeom prst="rect">
            <a:avLst/>
          </a:prstGeom>
        </p:spPr>
      </p:pic>
      <p:sp>
        <p:nvSpPr>
          <p:cNvPr id="17" name="ZoneTexte 16">
            <a:extLst>
              <a:ext uri="{FF2B5EF4-FFF2-40B4-BE49-F238E27FC236}">
                <a16:creationId xmlns:a16="http://schemas.microsoft.com/office/drawing/2014/main" id="{ADC60246-F01E-46F1-8E7A-917B5A1EED28}"/>
              </a:ext>
            </a:extLst>
          </p:cNvPr>
          <p:cNvSpPr txBox="1"/>
          <p:nvPr/>
        </p:nvSpPr>
        <p:spPr>
          <a:xfrm>
            <a:off x="2771872" y="80479"/>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Spécifications fonctionnelles</a:t>
            </a:r>
          </a:p>
        </p:txBody>
      </p:sp>
      <p:sp>
        <p:nvSpPr>
          <p:cNvPr id="20" name="ZoneTexte 19">
            <a:extLst>
              <a:ext uri="{FF2B5EF4-FFF2-40B4-BE49-F238E27FC236}">
                <a16:creationId xmlns:a16="http://schemas.microsoft.com/office/drawing/2014/main" id="{8ED171BE-9F19-0274-1DF8-AC2B5D3684EE}"/>
              </a:ext>
            </a:extLst>
          </p:cNvPr>
          <p:cNvSpPr txBox="1"/>
          <p:nvPr/>
        </p:nvSpPr>
        <p:spPr>
          <a:xfrm>
            <a:off x="5864665" y="51290"/>
            <a:ext cx="2880001" cy="830997"/>
          </a:xfrm>
          <a:prstGeom prst="rect">
            <a:avLst/>
          </a:prstGeom>
          <a:noFill/>
        </p:spPr>
        <p:txBody>
          <a:bodyPr wrap="square">
            <a:spAutoFit/>
          </a:bodyPr>
          <a:lstStyle/>
          <a:p>
            <a:pPr algn="ctr"/>
            <a:r>
              <a:rPr lang="fr-FR" sz="2400" b="1" dirty="0">
                <a:solidFill>
                  <a:schemeClr val="bg2">
                    <a:lumMod val="90000"/>
                  </a:schemeClr>
                </a:solidFill>
              </a:rPr>
              <a:t>Spécifications techniques</a:t>
            </a:r>
          </a:p>
        </p:txBody>
      </p:sp>
      <p:sp>
        <p:nvSpPr>
          <p:cNvPr id="21" name="Rectangle 20">
            <a:extLst>
              <a:ext uri="{FF2B5EF4-FFF2-40B4-BE49-F238E27FC236}">
                <a16:creationId xmlns:a16="http://schemas.microsoft.com/office/drawing/2014/main" id="{163C4F52-9D4B-7906-0F20-4A8EC080A75C}"/>
              </a:ext>
            </a:extLst>
          </p:cNvPr>
          <p:cNvSpPr/>
          <p:nvPr/>
        </p:nvSpPr>
        <p:spPr>
          <a:xfrm>
            <a:off x="3255821" y="939226"/>
            <a:ext cx="2152758" cy="6857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1499F0C8-5E1D-C07A-B107-0A95CA082740}"/>
              </a:ext>
            </a:extLst>
          </p:cNvPr>
          <p:cNvSpPr txBox="1"/>
          <p:nvPr/>
        </p:nvSpPr>
        <p:spPr>
          <a:xfrm>
            <a:off x="8809912" y="57619"/>
            <a:ext cx="3001248" cy="830997"/>
          </a:xfrm>
          <a:prstGeom prst="rect">
            <a:avLst/>
          </a:prstGeom>
          <a:noFill/>
          <a:ln>
            <a:noFill/>
          </a:ln>
        </p:spPr>
        <p:txBody>
          <a:bodyPr wrap="square" rtlCol="0">
            <a:spAutoFit/>
          </a:bodyPr>
          <a:lstStyle/>
          <a:p>
            <a:pPr algn="ctr"/>
            <a:r>
              <a:rPr lang="fr-FR" sz="2400" b="1" dirty="0">
                <a:solidFill>
                  <a:schemeClr val="accent1">
                    <a:lumMod val="50000"/>
                  </a:schemeClr>
                </a:solidFill>
              </a:rPr>
              <a:t>Etude de benchmarking</a:t>
            </a:r>
          </a:p>
        </p:txBody>
      </p:sp>
      <p:sp>
        <p:nvSpPr>
          <p:cNvPr id="24" name="Rectangle 23">
            <a:extLst>
              <a:ext uri="{FF2B5EF4-FFF2-40B4-BE49-F238E27FC236}">
                <a16:creationId xmlns:a16="http://schemas.microsoft.com/office/drawing/2014/main" id="{303CE5CF-76F3-E0B8-8A76-613F08758D4D}"/>
              </a:ext>
            </a:extLst>
          </p:cNvPr>
          <p:cNvSpPr/>
          <p:nvPr/>
        </p:nvSpPr>
        <p:spPr>
          <a:xfrm>
            <a:off x="9060871" y="939226"/>
            <a:ext cx="2826351"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5F30786B-5957-0DEA-67F8-54002A118F22}"/>
              </a:ext>
            </a:extLst>
          </p:cNvPr>
          <p:cNvSpPr/>
          <p:nvPr/>
        </p:nvSpPr>
        <p:spPr>
          <a:xfrm>
            <a:off x="6228286" y="950656"/>
            <a:ext cx="2152758" cy="6857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space réservé du numéro de diapositive 26">
            <a:extLst>
              <a:ext uri="{FF2B5EF4-FFF2-40B4-BE49-F238E27FC236}">
                <a16:creationId xmlns:a16="http://schemas.microsoft.com/office/drawing/2014/main" id="{868F4333-9EEC-AE7B-3A49-6F94912014F5}"/>
              </a:ext>
            </a:extLst>
          </p:cNvPr>
          <p:cNvSpPr>
            <a:spLocks noGrp="1"/>
          </p:cNvSpPr>
          <p:nvPr>
            <p:ph type="sldNum" sz="quarter" idx="12"/>
          </p:nvPr>
        </p:nvSpPr>
        <p:spPr/>
        <p:txBody>
          <a:bodyPr/>
          <a:lstStyle/>
          <a:p>
            <a:fld id="{C2D23CD8-6E2D-4C57-A0D3-F808F739AE11}" type="slidenum">
              <a:rPr lang="fr-FR" smtClean="0"/>
              <a:t>14</a:t>
            </a:fld>
            <a:endParaRPr lang="fr-FR"/>
          </a:p>
        </p:txBody>
      </p:sp>
    </p:spTree>
    <p:extLst>
      <p:ext uri="{BB962C8B-B14F-4D97-AF65-F5344CB8AC3E}">
        <p14:creationId xmlns:p14="http://schemas.microsoft.com/office/powerpoint/2010/main" val="267177854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75000"/>
            </a:schemeClr>
          </a:solidFill>
          <a:ln>
            <a:solidFill>
              <a:schemeClr val="accent5">
                <a:lumMod val="75000"/>
              </a:schemeClr>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Spécifications générales</a:t>
            </a:r>
            <a:endParaRPr lang="fr-FR" sz="2000" dirty="0"/>
          </a:p>
        </p:txBody>
      </p:sp>
      <p:sp>
        <p:nvSpPr>
          <p:cNvPr id="11" name="ZoneTexte 10">
            <a:extLst>
              <a:ext uri="{FF2B5EF4-FFF2-40B4-BE49-F238E27FC236}">
                <a16:creationId xmlns:a16="http://schemas.microsoft.com/office/drawing/2014/main" id="{7390C6BF-766C-D018-C0D1-C39D59E2D391}"/>
              </a:ext>
            </a:extLst>
          </p:cNvPr>
          <p:cNvSpPr txBox="1"/>
          <p:nvPr/>
        </p:nvSpPr>
        <p:spPr>
          <a:xfrm>
            <a:off x="2771872" y="80479"/>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Spécifications fonctionnelles</a:t>
            </a:r>
          </a:p>
        </p:txBody>
      </p:sp>
      <p:sp>
        <p:nvSpPr>
          <p:cNvPr id="12" name="ZoneTexte 11">
            <a:extLst>
              <a:ext uri="{FF2B5EF4-FFF2-40B4-BE49-F238E27FC236}">
                <a16:creationId xmlns:a16="http://schemas.microsoft.com/office/drawing/2014/main" id="{531CE1C4-6ABE-CE44-2FC5-DA2ED0EA884C}"/>
              </a:ext>
            </a:extLst>
          </p:cNvPr>
          <p:cNvSpPr txBox="1"/>
          <p:nvPr/>
        </p:nvSpPr>
        <p:spPr>
          <a:xfrm>
            <a:off x="5677523" y="114125"/>
            <a:ext cx="2880001" cy="830997"/>
          </a:xfrm>
          <a:prstGeom prst="rect">
            <a:avLst/>
          </a:prstGeom>
          <a:noFill/>
        </p:spPr>
        <p:txBody>
          <a:bodyPr wrap="square">
            <a:spAutoFit/>
          </a:bodyPr>
          <a:lstStyle/>
          <a:p>
            <a:pPr algn="ctr"/>
            <a:r>
              <a:rPr lang="fr-FR" sz="2400" b="1" dirty="0">
                <a:solidFill>
                  <a:schemeClr val="accent1">
                    <a:lumMod val="50000"/>
                  </a:schemeClr>
                </a:solidFill>
              </a:rPr>
              <a:t>Spécifications techniques</a:t>
            </a:r>
          </a:p>
        </p:txBody>
      </p:sp>
      <p:sp>
        <p:nvSpPr>
          <p:cNvPr id="13" name="Rectangle 12">
            <a:extLst>
              <a:ext uri="{FF2B5EF4-FFF2-40B4-BE49-F238E27FC236}">
                <a16:creationId xmlns:a16="http://schemas.microsoft.com/office/drawing/2014/main" id="{043A30C3-2558-E68D-5978-8F0689CE3920}"/>
              </a:ext>
            </a:extLst>
          </p:cNvPr>
          <p:cNvSpPr/>
          <p:nvPr/>
        </p:nvSpPr>
        <p:spPr>
          <a:xfrm flipV="1">
            <a:off x="6071180" y="1034471"/>
            <a:ext cx="2061143" cy="908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62939C0D-B78B-FF85-E967-C7DAC87902CA}"/>
              </a:ext>
            </a:extLst>
          </p:cNvPr>
          <p:cNvSpPr/>
          <p:nvPr/>
        </p:nvSpPr>
        <p:spPr>
          <a:xfrm>
            <a:off x="9283032" y="1516108"/>
            <a:ext cx="2908967" cy="52526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bg1"/>
                </a:solidFill>
              </a:rPr>
              <a:t>Spécifications techniques</a:t>
            </a:r>
          </a:p>
        </p:txBody>
      </p:sp>
      <p:sp>
        <p:nvSpPr>
          <p:cNvPr id="15" name="ZoneTexte 14">
            <a:extLst>
              <a:ext uri="{FF2B5EF4-FFF2-40B4-BE49-F238E27FC236}">
                <a16:creationId xmlns:a16="http://schemas.microsoft.com/office/drawing/2014/main" id="{EB909604-C074-44A7-510B-44D9334D0965}"/>
              </a:ext>
            </a:extLst>
          </p:cNvPr>
          <p:cNvSpPr txBox="1"/>
          <p:nvPr/>
        </p:nvSpPr>
        <p:spPr>
          <a:xfrm>
            <a:off x="8809912" y="57619"/>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Etude de benchmarking</a:t>
            </a:r>
          </a:p>
        </p:txBody>
      </p:sp>
      <p:sp>
        <p:nvSpPr>
          <p:cNvPr id="19" name="Rectangle 18">
            <a:extLst>
              <a:ext uri="{FF2B5EF4-FFF2-40B4-BE49-F238E27FC236}">
                <a16:creationId xmlns:a16="http://schemas.microsoft.com/office/drawing/2014/main" id="{28F51144-2B1B-9E1B-6BE9-B4C618F08328}"/>
              </a:ext>
            </a:extLst>
          </p:cNvPr>
          <p:cNvSpPr/>
          <p:nvPr/>
        </p:nvSpPr>
        <p:spPr>
          <a:xfrm>
            <a:off x="9283032" y="1034471"/>
            <a:ext cx="2061143"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a:extLst>
              <a:ext uri="{FF2B5EF4-FFF2-40B4-BE49-F238E27FC236}">
                <a16:creationId xmlns:a16="http://schemas.microsoft.com/office/drawing/2014/main" id="{2DED6239-F2AF-DFD0-16B2-D0394291B147}"/>
              </a:ext>
            </a:extLst>
          </p:cNvPr>
          <p:cNvPicPr>
            <a:picLocks noChangeAspect="1"/>
          </p:cNvPicPr>
          <p:nvPr/>
        </p:nvPicPr>
        <p:blipFill>
          <a:blip r:embed="rId3"/>
          <a:stretch>
            <a:fillRect/>
          </a:stretch>
        </p:blipFill>
        <p:spPr>
          <a:xfrm>
            <a:off x="3343334" y="1057330"/>
            <a:ext cx="2060627" cy="42676"/>
          </a:xfrm>
          <a:prstGeom prst="rect">
            <a:avLst/>
          </a:prstGeom>
        </p:spPr>
      </p:pic>
      <p:sp>
        <p:nvSpPr>
          <p:cNvPr id="16" name="Espace réservé du numéro de diapositive 15">
            <a:extLst>
              <a:ext uri="{FF2B5EF4-FFF2-40B4-BE49-F238E27FC236}">
                <a16:creationId xmlns:a16="http://schemas.microsoft.com/office/drawing/2014/main" id="{1C3004FA-D831-05BF-E63E-156F16E36DF4}"/>
              </a:ext>
            </a:extLst>
          </p:cNvPr>
          <p:cNvSpPr>
            <a:spLocks noGrp="1"/>
          </p:cNvSpPr>
          <p:nvPr>
            <p:ph type="sldNum" sz="quarter" idx="12"/>
          </p:nvPr>
        </p:nvSpPr>
        <p:spPr/>
        <p:txBody>
          <a:bodyPr/>
          <a:lstStyle/>
          <a:p>
            <a:fld id="{C2D23CD8-6E2D-4C57-A0D3-F808F739AE11}" type="slidenum">
              <a:rPr lang="fr-FR" smtClean="0"/>
              <a:t>15</a:t>
            </a:fld>
            <a:endParaRPr lang="fr-FR"/>
          </a:p>
        </p:txBody>
      </p:sp>
      <p:grpSp>
        <p:nvGrpSpPr>
          <p:cNvPr id="32" name="Groupe 31">
            <a:extLst>
              <a:ext uri="{FF2B5EF4-FFF2-40B4-BE49-F238E27FC236}">
                <a16:creationId xmlns:a16="http://schemas.microsoft.com/office/drawing/2014/main" id="{C62D7E22-E958-AE48-05BA-016BDC4F5037}"/>
              </a:ext>
            </a:extLst>
          </p:cNvPr>
          <p:cNvGrpSpPr/>
          <p:nvPr/>
        </p:nvGrpSpPr>
        <p:grpSpPr>
          <a:xfrm>
            <a:off x="1147546" y="2338430"/>
            <a:ext cx="569290" cy="2522422"/>
            <a:chOff x="1114233" y="2403285"/>
            <a:chExt cx="490446" cy="2774961"/>
          </a:xfrm>
        </p:grpSpPr>
        <p:pic>
          <p:nvPicPr>
            <p:cNvPr id="14" name="Image 13">
              <a:extLst>
                <a:ext uri="{FF2B5EF4-FFF2-40B4-BE49-F238E27FC236}">
                  <a16:creationId xmlns:a16="http://schemas.microsoft.com/office/drawing/2014/main" id="{6AE42B45-FF3C-6290-D01B-170CC1E86374}"/>
                </a:ext>
              </a:extLst>
            </p:cNvPr>
            <p:cNvPicPr>
              <a:picLocks noChangeAspect="1"/>
            </p:cNvPicPr>
            <p:nvPr/>
          </p:nvPicPr>
          <p:blipFill>
            <a:blip r:embed="rId4"/>
            <a:stretch>
              <a:fillRect/>
            </a:stretch>
          </p:blipFill>
          <p:spPr>
            <a:xfrm>
              <a:off x="1114233" y="2403285"/>
              <a:ext cx="475589" cy="553645"/>
            </a:xfrm>
            <a:prstGeom prst="rect">
              <a:avLst/>
            </a:prstGeom>
          </p:spPr>
        </p:pic>
        <p:pic>
          <p:nvPicPr>
            <p:cNvPr id="17" name="Image 16">
              <a:extLst>
                <a:ext uri="{FF2B5EF4-FFF2-40B4-BE49-F238E27FC236}">
                  <a16:creationId xmlns:a16="http://schemas.microsoft.com/office/drawing/2014/main" id="{53863CC3-4EAE-E900-65E5-813B8C6E2FAD}"/>
                </a:ext>
              </a:extLst>
            </p:cNvPr>
            <p:cNvPicPr>
              <a:picLocks noChangeAspect="1"/>
            </p:cNvPicPr>
            <p:nvPr/>
          </p:nvPicPr>
          <p:blipFill>
            <a:blip r:embed="rId4"/>
            <a:stretch>
              <a:fillRect/>
            </a:stretch>
          </p:blipFill>
          <p:spPr>
            <a:xfrm>
              <a:off x="1121994" y="3146006"/>
              <a:ext cx="475589" cy="553645"/>
            </a:xfrm>
            <a:prstGeom prst="rect">
              <a:avLst/>
            </a:prstGeom>
          </p:spPr>
        </p:pic>
        <p:pic>
          <p:nvPicPr>
            <p:cNvPr id="20" name="Image 19">
              <a:extLst>
                <a:ext uri="{FF2B5EF4-FFF2-40B4-BE49-F238E27FC236}">
                  <a16:creationId xmlns:a16="http://schemas.microsoft.com/office/drawing/2014/main" id="{87F6EB94-302A-98B3-A7E3-5CFA612BD237}"/>
                </a:ext>
              </a:extLst>
            </p:cNvPr>
            <p:cNvPicPr>
              <a:picLocks noChangeAspect="1"/>
            </p:cNvPicPr>
            <p:nvPr/>
          </p:nvPicPr>
          <p:blipFill>
            <a:blip r:embed="rId4"/>
            <a:stretch>
              <a:fillRect/>
            </a:stretch>
          </p:blipFill>
          <p:spPr>
            <a:xfrm>
              <a:off x="1129090" y="3883671"/>
              <a:ext cx="475589" cy="553645"/>
            </a:xfrm>
            <a:prstGeom prst="rect">
              <a:avLst/>
            </a:prstGeom>
          </p:spPr>
        </p:pic>
        <p:pic>
          <p:nvPicPr>
            <p:cNvPr id="22" name="Image 21">
              <a:extLst>
                <a:ext uri="{FF2B5EF4-FFF2-40B4-BE49-F238E27FC236}">
                  <a16:creationId xmlns:a16="http://schemas.microsoft.com/office/drawing/2014/main" id="{457E93F9-B389-5F46-6699-CE6C475DEAE2}"/>
                </a:ext>
              </a:extLst>
            </p:cNvPr>
            <p:cNvPicPr>
              <a:picLocks noChangeAspect="1"/>
            </p:cNvPicPr>
            <p:nvPr/>
          </p:nvPicPr>
          <p:blipFill>
            <a:blip r:embed="rId4"/>
            <a:stretch>
              <a:fillRect/>
            </a:stretch>
          </p:blipFill>
          <p:spPr>
            <a:xfrm>
              <a:off x="1129090" y="4624601"/>
              <a:ext cx="475589" cy="553645"/>
            </a:xfrm>
            <a:prstGeom prst="rect">
              <a:avLst/>
            </a:prstGeom>
          </p:spPr>
        </p:pic>
      </p:grpSp>
      <p:sp>
        <p:nvSpPr>
          <p:cNvPr id="31" name="ZoneTexte 30">
            <a:extLst>
              <a:ext uri="{FF2B5EF4-FFF2-40B4-BE49-F238E27FC236}">
                <a16:creationId xmlns:a16="http://schemas.microsoft.com/office/drawing/2014/main" id="{19112C05-5F78-2ABF-5B9F-B9A069212672}"/>
              </a:ext>
            </a:extLst>
          </p:cNvPr>
          <p:cNvSpPr txBox="1"/>
          <p:nvPr/>
        </p:nvSpPr>
        <p:spPr>
          <a:xfrm>
            <a:off x="1891088" y="2398639"/>
            <a:ext cx="9131953" cy="2462213"/>
          </a:xfrm>
          <a:prstGeom prst="rect">
            <a:avLst/>
          </a:prstGeom>
          <a:noFill/>
        </p:spPr>
        <p:txBody>
          <a:bodyPr wrap="square">
            <a:spAutoFit/>
          </a:bodyPr>
          <a:lstStyle/>
          <a:p>
            <a:r>
              <a:rPr lang="fr-FR" sz="2200" b="1" dirty="0">
                <a:solidFill>
                  <a:schemeClr val="tx1">
                    <a:lumMod val="65000"/>
                    <a:lumOff val="35000"/>
                  </a:schemeClr>
                </a:solidFill>
              </a:rPr>
              <a:t>Le code doit être clair;</a:t>
            </a:r>
          </a:p>
          <a:p>
            <a:endParaRPr lang="fr-FR" sz="2200" b="1" dirty="0">
              <a:solidFill>
                <a:schemeClr val="tx1">
                  <a:lumMod val="65000"/>
                  <a:lumOff val="35000"/>
                </a:schemeClr>
              </a:solidFill>
            </a:endParaRPr>
          </a:p>
          <a:p>
            <a:r>
              <a:rPr lang="fr-FR" sz="2200" b="1" dirty="0">
                <a:solidFill>
                  <a:schemeClr val="tx1">
                    <a:lumMod val="65000"/>
                    <a:lumOff val="35000"/>
                  </a:schemeClr>
                </a:solidFill>
              </a:rPr>
              <a:t>Le système doit être compatible avec l'architecture de données de PayLogic ; </a:t>
            </a:r>
          </a:p>
          <a:p>
            <a:endParaRPr lang="fr-FR" sz="2200" b="1" dirty="0">
              <a:solidFill>
                <a:schemeClr val="tx1">
                  <a:lumMod val="65000"/>
                  <a:lumOff val="35000"/>
                </a:schemeClr>
              </a:solidFill>
            </a:endParaRPr>
          </a:p>
          <a:p>
            <a:r>
              <a:rPr lang="fr-FR" sz="2200" b="1" dirty="0">
                <a:solidFill>
                  <a:schemeClr val="tx1">
                    <a:lumMod val="65000"/>
                    <a:lumOff val="35000"/>
                  </a:schemeClr>
                </a:solidFill>
              </a:rPr>
              <a:t>L'architecture du système doit être évolutive ; </a:t>
            </a:r>
          </a:p>
          <a:p>
            <a:endParaRPr lang="fr-FR" sz="2200" b="1" dirty="0">
              <a:solidFill>
                <a:schemeClr val="tx1">
                  <a:lumMod val="65000"/>
                  <a:lumOff val="35000"/>
                </a:schemeClr>
              </a:solidFill>
            </a:endParaRPr>
          </a:p>
          <a:p>
            <a:r>
              <a:rPr lang="fr-FR" sz="2200" b="1" dirty="0">
                <a:solidFill>
                  <a:schemeClr val="tx1">
                    <a:lumMod val="65000"/>
                    <a:lumOff val="35000"/>
                  </a:schemeClr>
                </a:solidFill>
              </a:rPr>
              <a:t>Le système doit être implémenté sous forme d'une solution mobile ;</a:t>
            </a:r>
          </a:p>
        </p:txBody>
      </p:sp>
    </p:spTree>
    <p:extLst>
      <p:ext uri="{BB962C8B-B14F-4D97-AF65-F5344CB8AC3E}">
        <p14:creationId xmlns:p14="http://schemas.microsoft.com/office/powerpoint/2010/main" val="399804710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75000"/>
            </a:schemeClr>
          </a:solidFill>
          <a:ln>
            <a:solidFill>
              <a:schemeClr val="accent5">
                <a:lumMod val="75000"/>
              </a:schemeClr>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Spécifications générales</a:t>
            </a:r>
            <a:endParaRPr lang="fr-FR" sz="2000" dirty="0"/>
          </a:p>
        </p:txBody>
      </p:sp>
      <p:sp>
        <p:nvSpPr>
          <p:cNvPr id="11" name="ZoneTexte 10">
            <a:extLst>
              <a:ext uri="{FF2B5EF4-FFF2-40B4-BE49-F238E27FC236}">
                <a16:creationId xmlns:a16="http://schemas.microsoft.com/office/drawing/2014/main" id="{7390C6BF-766C-D018-C0D1-C39D59E2D391}"/>
              </a:ext>
            </a:extLst>
          </p:cNvPr>
          <p:cNvSpPr txBox="1"/>
          <p:nvPr/>
        </p:nvSpPr>
        <p:spPr>
          <a:xfrm>
            <a:off x="2771872" y="80479"/>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Spécifications fonctionnelles</a:t>
            </a:r>
          </a:p>
        </p:txBody>
      </p:sp>
      <p:sp>
        <p:nvSpPr>
          <p:cNvPr id="12" name="ZoneTexte 11">
            <a:extLst>
              <a:ext uri="{FF2B5EF4-FFF2-40B4-BE49-F238E27FC236}">
                <a16:creationId xmlns:a16="http://schemas.microsoft.com/office/drawing/2014/main" id="{531CE1C4-6ABE-CE44-2FC5-DA2ED0EA884C}"/>
              </a:ext>
            </a:extLst>
          </p:cNvPr>
          <p:cNvSpPr txBox="1"/>
          <p:nvPr/>
        </p:nvSpPr>
        <p:spPr>
          <a:xfrm>
            <a:off x="5677523" y="114125"/>
            <a:ext cx="2880001" cy="830997"/>
          </a:xfrm>
          <a:prstGeom prst="rect">
            <a:avLst/>
          </a:prstGeom>
          <a:noFill/>
        </p:spPr>
        <p:txBody>
          <a:bodyPr wrap="square">
            <a:spAutoFit/>
          </a:bodyPr>
          <a:lstStyle/>
          <a:p>
            <a:pPr algn="ctr"/>
            <a:r>
              <a:rPr lang="fr-FR" sz="2400" b="1" dirty="0">
                <a:solidFill>
                  <a:schemeClr val="accent1">
                    <a:lumMod val="50000"/>
                  </a:schemeClr>
                </a:solidFill>
              </a:rPr>
              <a:t>Spécifications techniques</a:t>
            </a:r>
          </a:p>
        </p:txBody>
      </p:sp>
      <p:sp>
        <p:nvSpPr>
          <p:cNvPr id="13" name="Rectangle 12">
            <a:extLst>
              <a:ext uri="{FF2B5EF4-FFF2-40B4-BE49-F238E27FC236}">
                <a16:creationId xmlns:a16="http://schemas.microsoft.com/office/drawing/2014/main" id="{043A30C3-2558-E68D-5978-8F0689CE3920}"/>
              </a:ext>
            </a:extLst>
          </p:cNvPr>
          <p:cNvSpPr/>
          <p:nvPr/>
        </p:nvSpPr>
        <p:spPr>
          <a:xfrm flipV="1">
            <a:off x="6071180" y="1034471"/>
            <a:ext cx="2061143" cy="908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62939C0D-B78B-FF85-E967-C7DAC87902CA}"/>
              </a:ext>
            </a:extLst>
          </p:cNvPr>
          <p:cNvSpPr/>
          <p:nvPr/>
        </p:nvSpPr>
        <p:spPr>
          <a:xfrm>
            <a:off x="9283032" y="1516108"/>
            <a:ext cx="2908967" cy="52526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chemeClr val="bg1"/>
                </a:solidFill>
              </a:rPr>
              <a:t>Architecture technique</a:t>
            </a:r>
          </a:p>
        </p:txBody>
      </p:sp>
      <p:sp>
        <p:nvSpPr>
          <p:cNvPr id="21" name="ZoneTexte 20">
            <a:extLst>
              <a:ext uri="{FF2B5EF4-FFF2-40B4-BE49-F238E27FC236}">
                <a16:creationId xmlns:a16="http://schemas.microsoft.com/office/drawing/2014/main" id="{95DE9388-F2CD-4532-92E2-2B6CDD9B7C51}"/>
              </a:ext>
            </a:extLst>
          </p:cNvPr>
          <p:cNvSpPr txBox="1"/>
          <p:nvPr/>
        </p:nvSpPr>
        <p:spPr>
          <a:xfrm>
            <a:off x="2438783" y="6144257"/>
            <a:ext cx="6125226" cy="338554"/>
          </a:xfrm>
          <a:prstGeom prst="rect">
            <a:avLst/>
          </a:prstGeom>
          <a:noFill/>
        </p:spPr>
        <p:txBody>
          <a:bodyPr wrap="square">
            <a:spAutoFit/>
          </a:bodyPr>
          <a:lstStyle/>
          <a:p>
            <a:pPr algn="ctr">
              <a:spcAft>
                <a:spcPts val="1000"/>
              </a:spcAft>
            </a:pPr>
            <a:r>
              <a:rPr lang="fr-FR" sz="1600" i="1" dirty="0">
                <a:solidFill>
                  <a:srgbClr val="44546A"/>
                </a:solidFill>
                <a:effectLst/>
                <a:latin typeface="Calibri" panose="020F0502020204030204" pitchFamily="34" charset="0"/>
                <a:ea typeface="Calibri" panose="020F0502020204030204" pitchFamily="34" charset="0"/>
                <a:cs typeface="Arial" panose="020B0604020202020204" pitchFamily="34" charset="0"/>
              </a:rPr>
              <a:t>Architecture technique</a:t>
            </a:r>
            <a:endParaRPr lang="fr-FR" sz="1400" i="1" dirty="0">
              <a:solidFill>
                <a:srgbClr val="44546A"/>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3" name="Image 2">
            <a:extLst>
              <a:ext uri="{FF2B5EF4-FFF2-40B4-BE49-F238E27FC236}">
                <a16:creationId xmlns:a16="http://schemas.microsoft.com/office/drawing/2014/main" id="{EAAA4771-D9B8-9E40-8C38-EAF1E652105A}"/>
              </a:ext>
            </a:extLst>
          </p:cNvPr>
          <p:cNvPicPr>
            <a:picLocks noChangeAspect="1"/>
          </p:cNvPicPr>
          <p:nvPr/>
        </p:nvPicPr>
        <p:blipFill>
          <a:blip r:embed="rId3"/>
          <a:stretch>
            <a:fillRect/>
          </a:stretch>
        </p:blipFill>
        <p:spPr>
          <a:xfrm>
            <a:off x="2298756" y="1585041"/>
            <a:ext cx="6503953" cy="4537314"/>
          </a:xfrm>
          <a:prstGeom prst="rect">
            <a:avLst/>
          </a:prstGeom>
        </p:spPr>
      </p:pic>
      <p:sp>
        <p:nvSpPr>
          <p:cNvPr id="15" name="ZoneTexte 14">
            <a:extLst>
              <a:ext uri="{FF2B5EF4-FFF2-40B4-BE49-F238E27FC236}">
                <a16:creationId xmlns:a16="http://schemas.microsoft.com/office/drawing/2014/main" id="{EB909604-C074-44A7-510B-44D9334D0965}"/>
              </a:ext>
            </a:extLst>
          </p:cNvPr>
          <p:cNvSpPr txBox="1"/>
          <p:nvPr/>
        </p:nvSpPr>
        <p:spPr>
          <a:xfrm>
            <a:off x="8809912" y="57619"/>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Etude de benchmarking</a:t>
            </a:r>
          </a:p>
        </p:txBody>
      </p:sp>
      <p:sp>
        <p:nvSpPr>
          <p:cNvPr id="19" name="Rectangle 18">
            <a:extLst>
              <a:ext uri="{FF2B5EF4-FFF2-40B4-BE49-F238E27FC236}">
                <a16:creationId xmlns:a16="http://schemas.microsoft.com/office/drawing/2014/main" id="{28F51144-2B1B-9E1B-6BE9-B4C618F08328}"/>
              </a:ext>
            </a:extLst>
          </p:cNvPr>
          <p:cNvSpPr/>
          <p:nvPr/>
        </p:nvSpPr>
        <p:spPr>
          <a:xfrm>
            <a:off x="9283032" y="1034471"/>
            <a:ext cx="2061143"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a:extLst>
              <a:ext uri="{FF2B5EF4-FFF2-40B4-BE49-F238E27FC236}">
                <a16:creationId xmlns:a16="http://schemas.microsoft.com/office/drawing/2014/main" id="{2DED6239-F2AF-DFD0-16B2-D0394291B147}"/>
              </a:ext>
            </a:extLst>
          </p:cNvPr>
          <p:cNvPicPr>
            <a:picLocks noChangeAspect="1"/>
          </p:cNvPicPr>
          <p:nvPr/>
        </p:nvPicPr>
        <p:blipFill>
          <a:blip r:embed="rId4"/>
          <a:stretch>
            <a:fillRect/>
          </a:stretch>
        </p:blipFill>
        <p:spPr>
          <a:xfrm>
            <a:off x="3343334" y="1057330"/>
            <a:ext cx="2060627" cy="42676"/>
          </a:xfrm>
          <a:prstGeom prst="rect">
            <a:avLst/>
          </a:prstGeom>
        </p:spPr>
      </p:pic>
      <p:sp>
        <p:nvSpPr>
          <p:cNvPr id="16" name="Espace réservé du numéro de diapositive 15">
            <a:extLst>
              <a:ext uri="{FF2B5EF4-FFF2-40B4-BE49-F238E27FC236}">
                <a16:creationId xmlns:a16="http://schemas.microsoft.com/office/drawing/2014/main" id="{1C3004FA-D831-05BF-E63E-156F16E36DF4}"/>
              </a:ext>
            </a:extLst>
          </p:cNvPr>
          <p:cNvSpPr>
            <a:spLocks noGrp="1"/>
          </p:cNvSpPr>
          <p:nvPr>
            <p:ph type="sldNum" sz="quarter" idx="12"/>
          </p:nvPr>
        </p:nvSpPr>
        <p:spPr/>
        <p:txBody>
          <a:bodyPr/>
          <a:lstStyle/>
          <a:p>
            <a:fld id="{C2D23CD8-6E2D-4C57-A0D3-F808F739AE11}" type="slidenum">
              <a:rPr lang="fr-FR" smtClean="0"/>
              <a:t>16</a:t>
            </a:fld>
            <a:endParaRPr lang="fr-FR"/>
          </a:p>
        </p:txBody>
      </p:sp>
    </p:spTree>
    <p:extLst>
      <p:ext uri="{BB962C8B-B14F-4D97-AF65-F5344CB8AC3E}">
        <p14:creationId xmlns:p14="http://schemas.microsoft.com/office/powerpoint/2010/main" val="276156717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71A383-C978-41C6-5CC8-941D2570072F}"/>
              </a:ext>
            </a:extLst>
          </p:cNvPr>
          <p:cNvSpPr/>
          <p:nvPr/>
        </p:nvSpPr>
        <p:spPr>
          <a:xfrm>
            <a:off x="0" y="1"/>
            <a:ext cx="12192000" cy="3238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 name="Connecteur droit 4">
            <a:extLst>
              <a:ext uri="{FF2B5EF4-FFF2-40B4-BE49-F238E27FC236}">
                <a16:creationId xmlns:a16="http://schemas.microsoft.com/office/drawing/2014/main" id="{36B268D8-1631-E901-4A80-A653D7746C0D}"/>
              </a:ext>
            </a:extLst>
          </p:cNvPr>
          <p:cNvCxnSpPr/>
          <p:nvPr/>
        </p:nvCxnSpPr>
        <p:spPr>
          <a:xfrm flipH="1">
            <a:off x="2209800" y="3609975"/>
            <a:ext cx="8372475"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9000D64-31E7-38AA-3C5A-B181C684B2D0}"/>
              </a:ext>
            </a:extLst>
          </p:cNvPr>
          <p:cNvSpPr txBox="1"/>
          <p:nvPr/>
        </p:nvSpPr>
        <p:spPr>
          <a:xfrm>
            <a:off x="3190875" y="2955637"/>
            <a:ext cx="5810250" cy="584775"/>
          </a:xfrm>
          <a:prstGeom prst="rect">
            <a:avLst/>
          </a:prstGeom>
          <a:noFill/>
          <a:ln>
            <a:noFill/>
          </a:ln>
        </p:spPr>
        <p:txBody>
          <a:bodyPr wrap="square" rtlCol="0">
            <a:spAutoFit/>
          </a:bodyPr>
          <a:lstStyle/>
          <a:p>
            <a:pPr algn="ctr"/>
            <a:r>
              <a:rPr lang="fr-FR" sz="3200" b="1" dirty="0"/>
              <a:t>Analyse et conception</a:t>
            </a:r>
          </a:p>
        </p:txBody>
      </p:sp>
      <p:sp>
        <p:nvSpPr>
          <p:cNvPr id="2" name="Espace réservé du numéro de diapositive 1">
            <a:extLst>
              <a:ext uri="{FF2B5EF4-FFF2-40B4-BE49-F238E27FC236}">
                <a16:creationId xmlns:a16="http://schemas.microsoft.com/office/drawing/2014/main" id="{54D42778-BA5A-DBB7-C1C6-C5020C3BA7D3}"/>
              </a:ext>
            </a:extLst>
          </p:cNvPr>
          <p:cNvSpPr>
            <a:spLocks noGrp="1"/>
          </p:cNvSpPr>
          <p:nvPr>
            <p:ph type="sldNum" sz="quarter" idx="12"/>
          </p:nvPr>
        </p:nvSpPr>
        <p:spPr>
          <a:xfrm>
            <a:off x="8766243" y="6403046"/>
            <a:ext cx="2743200" cy="365125"/>
          </a:xfrm>
        </p:spPr>
        <p:txBody>
          <a:bodyPr/>
          <a:lstStyle/>
          <a:p>
            <a:fld id="{C2D23CD8-6E2D-4C57-A0D3-F808F739AE11}" type="slidenum">
              <a:rPr lang="fr-FR" smtClean="0"/>
              <a:t>17</a:t>
            </a:fld>
            <a:endParaRPr lang="fr-FR" dirty="0"/>
          </a:p>
        </p:txBody>
      </p:sp>
    </p:spTree>
    <p:extLst>
      <p:ext uri="{BB962C8B-B14F-4D97-AF65-F5344CB8AC3E}">
        <p14:creationId xmlns:p14="http://schemas.microsoft.com/office/powerpoint/2010/main" val="241315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rgbClr val="0070C0"/>
          </a:solidFill>
          <a:ln>
            <a:solidFill>
              <a:srgbClr val="0070C0"/>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Analyse et conception</a:t>
            </a:r>
            <a:endParaRPr lang="fr-FR" sz="2000" dirty="0"/>
          </a:p>
        </p:txBody>
      </p:sp>
      <p:pic>
        <p:nvPicPr>
          <p:cNvPr id="11" name="Image 10">
            <a:extLst>
              <a:ext uri="{FF2B5EF4-FFF2-40B4-BE49-F238E27FC236}">
                <a16:creationId xmlns:a16="http://schemas.microsoft.com/office/drawing/2014/main" id="{0059C88C-EA35-E3D5-7922-71DBF370C7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231" y="1239846"/>
            <a:ext cx="9450084" cy="5618154"/>
          </a:xfrm>
          <a:prstGeom prst="rect">
            <a:avLst/>
          </a:prstGeom>
        </p:spPr>
      </p:pic>
      <p:sp>
        <p:nvSpPr>
          <p:cNvPr id="18" name="ZoneTexte 17">
            <a:extLst>
              <a:ext uri="{FF2B5EF4-FFF2-40B4-BE49-F238E27FC236}">
                <a16:creationId xmlns:a16="http://schemas.microsoft.com/office/drawing/2014/main" id="{85B49418-1788-B512-3718-10F0B6DED5F1}"/>
              </a:ext>
            </a:extLst>
          </p:cNvPr>
          <p:cNvSpPr txBox="1"/>
          <p:nvPr/>
        </p:nvSpPr>
        <p:spPr>
          <a:xfrm>
            <a:off x="2822863" y="41111"/>
            <a:ext cx="3154521" cy="830997"/>
          </a:xfrm>
          <a:prstGeom prst="rect">
            <a:avLst/>
          </a:prstGeom>
          <a:noFill/>
          <a:ln>
            <a:noFill/>
          </a:ln>
        </p:spPr>
        <p:txBody>
          <a:bodyPr wrap="square" rtlCol="0">
            <a:spAutoFit/>
          </a:bodyPr>
          <a:lstStyle/>
          <a:p>
            <a:pPr algn="ctr"/>
            <a:r>
              <a:rPr lang="fr-FR" sz="2400" b="1" dirty="0">
                <a:solidFill>
                  <a:schemeClr val="accent1">
                    <a:lumMod val="50000"/>
                  </a:schemeClr>
                </a:solidFill>
              </a:rPr>
              <a:t>Diagrammes </a:t>
            </a:r>
          </a:p>
          <a:p>
            <a:pPr algn="ctr"/>
            <a:r>
              <a:rPr lang="fr-FR" sz="2400" b="1" dirty="0">
                <a:solidFill>
                  <a:schemeClr val="accent1">
                    <a:lumMod val="50000"/>
                  </a:schemeClr>
                </a:solidFill>
              </a:rPr>
              <a:t>de classes</a:t>
            </a:r>
          </a:p>
        </p:txBody>
      </p:sp>
      <p:sp>
        <p:nvSpPr>
          <p:cNvPr id="23" name="ZoneTexte 22">
            <a:extLst>
              <a:ext uri="{FF2B5EF4-FFF2-40B4-BE49-F238E27FC236}">
                <a16:creationId xmlns:a16="http://schemas.microsoft.com/office/drawing/2014/main" id="{7C4EE9AD-EBF4-A2C9-E1E6-6B63F428717F}"/>
              </a:ext>
            </a:extLst>
          </p:cNvPr>
          <p:cNvSpPr txBox="1"/>
          <p:nvPr/>
        </p:nvSpPr>
        <p:spPr>
          <a:xfrm>
            <a:off x="6061472" y="95395"/>
            <a:ext cx="2880001" cy="830997"/>
          </a:xfrm>
          <a:prstGeom prst="rect">
            <a:avLst/>
          </a:prstGeom>
          <a:noFill/>
        </p:spPr>
        <p:txBody>
          <a:bodyPr wrap="square">
            <a:spAutoFit/>
          </a:bodyPr>
          <a:lstStyle/>
          <a:p>
            <a:pPr algn="ctr"/>
            <a:r>
              <a:rPr lang="fr-FR" sz="2400" b="1" dirty="0">
                <a:solidFill>
                  <a:schemeClr val="bg2">
                    <a:lumMod val="90000"/>
                  </a:schemeClr>
                </a:solidFill>
              </a:rPr>
              <a:t>Diagrammes de séquences</a:t>
            </a:r>
          </a:p>
        </p:txBody>
      </p:sp>
      <p:sp>
        <p:nvSpPr>
          <p:cNvPr id="25" name="Rectangle 24">
            <a:extLst>
              <a:ext uri="{FF2B5EF4-FFF2-40B4-BE49-F238E27FC236}">
                <a16:creationId xmlns:a16="http://schemas.microsoft.com/office/drawing/2014/main" id="{2866B18C-D350-6B2A-6C60-F4E7CCBBDCF1}"/>
              </a:ext>
            </a:extLst>
          </p:cNvPr>
          <p:cNvSpPr/>
          <p:nvPr/>
        </p:nvSpPr>
        <p:spPr>
          <a:xfrm>
            <a:off x="3194000" y="899212"/>
            <a:ext cx="2395845" cy="6776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7338E11-9FFB-CEEE-8412-F17A3A087FE5}"/>
              </a:ext>
            </a:extLst>
          </p:cNvPr>
          <p:cNvSpPr/>
          <p:nvPr/>
        </p:nvSpPr>
        <p:spPr>
          <a:xfrm>
            <a:off x="9413102" y="896548"/>
            <a:ext cx="1830524" cy="596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7143F53C-7433-7631-5F7A-C106BC381470}"/>
              </a:ext>
            </a:extLst>
          </p:cNvPr>
          <p:cNvSpPr txBox="1"/>
          <p:nvPr/>
        </p:nvSpPr>
        <p:spPr>
          <a:xfrm>
            <a:off x="8638086" y="65551"/>
            <a:ext cx="3154521" cy="830997"/>
          </a:xfrm>
          <a:prstGeom prst="rect">
            <a:avLst/>
          </a:prstGeom>
          <a:noFill/>
          <a:ln>
            <a:noFill/>
          </a:ln>
        </p:spPr>
        <p:txBody>
          <a:bodyPr wrap="square" rtlCol="0">
            <a:spAutoFit/>
          </a:bodyPr>
          <a:lstStyle/>
          <a:p>
            <a:pPr algn="ctr"/>
            <a:r>
              <a:rPr lang="fr-FR" sz="2400" b="1" dirty="0">
                <a:solidFill>
                  <a:schemeClr val="bg2">
                    <a:lumMod val="90000"/>
                  </a:schemeClr>
                </a:solidFill>
              </a:rPr>
              <a:t>Diagrammes </a:t>
            </a:r>
          </a:p>
          <a:p>
            <a:pPr algn="ctr"/>
            <a:r>
              <a:rPr lang="fr-FR" sz="2400" b="1" dirty="0">
                <a:solidFill>
                  <a:schemeClr val="bg2">
                    <a:lumMod val="90000"/>
                  </a:schemeClr>
                </a:solidFill>
              </a:rPr>
              <a:t>d’activités</a:t>
            </a:r>
          </a:p>
        </p:txBody>
      </p:sp>
      <p:pic>
        <p:nvPicPr>
          <p:cNvPr id="2" name="Image 1">
            <a:extLst>
              <a:ext uri="{FF2B5EF4-FFF2-40B4-BE49-F238E27FC236}">
                <a16:creationId xmlns:a16="http://schemas.microsoft.com/office/drawing/2014/main" id="{332F1BD3-2100-93B0-17E9-2681B2042DCC}"/>
              </a:ext>
            </a:extLst>
          </p:cNvPr>
          <p:cNvPicPr>
            <a:picLocks noChangeAspect="1"/>
          </p:cNvPicPr>
          <p:nvPr/>
        </p:nvPicPr>
        <p:blipFill>
          <a:blip r:embed="rId4"/>
          <a:stretch>
            <a:fillRect/>
          </a:stretch>
        </p:blipFill>
        <p:spPr>
          <a:xfrm>
            <a:off x="6586994" y="890358"/>
            <a:ext cx="1828959" cy="60965"/>
          </a:xfrm>
          <a:prstGeom prst="rect">
            <a:avLst/>
          </a:prstGeom>
        </p:spPr>
      </p:pic>
      <p:sp>
        <p:nvSpPr>
          <p:cNvPr id="3" name="Espace réservé du numéro de diapositive 2">
            <a:extLst>
              <a:ext uri="{FF2B5EF4-FFF2-40B4-BE49-F238E27FC236}">
                <a16:creationId xmlns:a16="http://schemas.microsoft.com/office/drawing/2014/main" id="{92DE5362-B972-0C5C-9E12-6536C55CC26C}"/>
              </a:ext>
            </a:extLst>
          </p:cNvPr>
          <p:cNvSpPr>
            <a:spLocks noGrp="1"/>
          </p:cNvSpPr>
          <p:nvPr>
            <p:ph type="sldNum" sz="quarter" idx="12"/>
          </p:nvPr>
        </p:nvSpPr>
        <p:spPr/>
        <p:txBody>
          <a:bodyPr/>
          <a:lstStyle/>
          <a:p>
            <a:fld id="{C2D23CD8-6E2D-4C57-A0D3-F808F739AE11}" type="slidenum">
              <a:rPr lang="fr-FR" smtClean="0"/>
              <a:t>18</a:t>
            </a:fld>
            <a:endParaRPr lang="fr-FR"/>
          </a:p>
        </p:txBody>
      </p:sp>
    </p:spTree>
    <p:extLst>
      <p:ext uri="{BB962C8B-B14F-4D97-AF65-F5344CB8AC3E}">
        <p14:creationId xmlns:p14="http://schemas.microsoft.com/office/powerpoint/2010/main" val="2572244920"/>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rgbClr val="0070C0"/>
          </a:solidFill>
          <a:ln>
            <a:solidFill>
              <a:srgbClr val="0070C0"/>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Analyse et conception</a:t>
            </a:r>
            <a:endParaRPr lang="fr-FR" sz="2000" dirty="0"/>
          </a:p>
        </p:txBody>
      </p:sp>
      <p:sp>
        <p:nvSpPr>
          <p:cNvPr id="25" name="Rectangle 24">
            <a:extLst>
              <a:ext uri="{FF2B5EF4-FFF2-40B4-BE49-F238E27FC236}">
                <a16:creationId xmlns:a16="http://schemas.microsoft.com/office/drawing/2014/main" id="{EB729DC7-F803-5D3B-8D93-1CA4EE256A62}"/>
              </a:ext>
            </a:extLst>
          </p:cNvPr>
          <p:cNvSpPr/>
          <p:nvPr/>
        </p:nvSpPr>
        <p:spPr>
          <a:xfrm>
            <a:off x="7919505" y="1212433"/>
            <a:ext cx="4264434" cy="431603"/>
          </a:xfrm>
          <a:prstGeom prst="rec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solidFill>
                  <a:schemeClr val="bg1"/>
                </a:solidFill>
              </a:rPr>
              <a:t>Rechercher un GAB</a:t>
            </a:r>
          </a:p>
        </p:txBody>
      </p:sp>
      <p:pic>
        <p:nvPicPr>
          <p:cNvPr id="11" name="Image 10">
            <a:extLst>
              <a:ext uri="{FF2B5EF4-FFF2-40B4-BE49-F238E27FC236}">
                <a16:creationId xmlns:a16="http://schemas.microsoft.com/office/drawing/2014/main" id="{09DE1293-B7A9-B3CF-F161-252DEB54E4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627" y="1156403"/>
            <a:ext cx="7169611" cy="5571208"/>
          </a:xfrm>
          <a:prstGeom prst="rect">
            <a:avLst/>
          </a:prstGeom>
        </p:spPr>
      </p:pic>
      <p:sp>
        <p:nvSpPr>
          <p:cNvPr id="12" name="ZoneTexte 11">
            <a:extLst>
              <a:ext uri="{FF2B5EF4-FFF2-40B4-BE49-F238E27FC236}">
                <a16:creationId xmlns:a16="http://schemas.microsoft.com/office/drawing/2014/main" id="{1AD5C9B6-4D99-ACC6-A026-B5B7D1C7A5B5}"/>
              </a:ext>
            </a:extLst>
          </p:cNvPr>
          <p:cNvSpPr txBox="1"/>
          <p:nvPr/>
        </p:nvSpPr>
        <p:spPr>
          <a:xfrm>
            <a:off x="2686946" y="97685"/>
            <a:ext cx="3154521" cy="830997"/>
          </a:xfrm>
          <a:prstGeom prst="rect">
            <a:avLst/>
          </a:prstGeom>
          <a:noFill/>
          <a:ln>
            <a:noFill/>
          </a:ln>
        </p:spPr>
        <p:txBody>
          <a:bodyPr wrap="square" rtlCol="0">
            <a:spAutoFit/>
          </a:bodyPr>
          <a:lstStyle/>
          <a:p>
            <a:pPr algn="ctr"/>
            <a:r>
              <a:rPr lang="fr-FR" sz="2400" b="1" dirty="0">
                <a:solidFill>
                  <a:schemeClr val="bg2">
                    <a:lumMod val="90000"/>
                  </a:schemeClr>
                </a:solidFill>
              </a:rPr>
              <a:t>Diagrammes </a:t>
            </a:r>
          </a:p>
          <a:p>
            <a:pPr algn="ctr"/>
            <a:r>
              <a:rPr lang="fr-FR" sz="2400" b="1" dirty="0">
                <a:solidFill>
                  <a:schemeClr val="bg2">
                    <a:lumMod val="90000"/>
                  </a:schemeClr>
                </a:solidFill>
              </a:rPr>
              <a:t>de classes</a:t>
            </a:r>
          </a:p>
        </p:txBody>
      </p:sp>
      <p:sp>
        <p:nvSpPr>
          <p:cNvPr id="13" name="ZoneTexte 12">
            <a:extLst>
              <a:ext uri="{FF2B5EF4-FFF2-40B4-BE49-F238E27FC236}">
                <a16:creationId xmlns:a16="http://schemas.microsoft.com/office/drawing/2014/main" id="{4ED61C08-C1B0-7B37-E1F9-6CE36EBEB913}"/>
              </a:ext>
            </a:extLst>
          </p:cNvPr>
          <p:cNvSpPr txBox="1"/>
          <p:nvPr/>
        </p:nvSpPr>
        <p:spPr>
          <a:xfrm>
            <a:off x="5730474" y="76291"/>
            <a:ext cx="2880001" cy="830997"/>
          </a:xfrm>
          <a:prstGeom prst="rect">
            <a:avLst/>
          </a:prstGeom>
          <a:noFill/>
        </p:spPr>
        <p:txBody>
          <a:bodyPr wrap="square">
            <a:spAutoFit/>
          </a:bodyPr>
          <a:lstStyle/>
          <a:p>
            <a:pPr algn="ctr"/>
            <a:r>
              <a:rPr lang="fr-FR" sz="2400" b="1" dirty="0">
                <a:solidFill>
                  <a:schemeClr val="accent1">
                    <a:lumMod val="50000"/>
                  </a:schemeClr>
                </a:solidFill>
              </a:rPr>
              <a:t>Diagrammes de séquences</a:t>
            </a:r>
          </a:p>
        </p:txBody>
      </p:sp>
      <p:sp>
        <p:nvSpPr>
          <p:cNvPr id="14" name="Rectangle 13">
            <a:extLst>
              <a:ext uri="{FF2B5EF4-FFF2-40B4-BE49-F238E27FC236}">
                <a16:creationId xmlns:a16="http://schemas.microsoft.com/office/drawing/2014/main" id="{40609DC1-C6B6-6232-702A-0C9049E935BA}"/>
              </a:ext>
            </a:extLst>
          </p:cNvPr>
          <p:cNvSpPr/>
          <p:nvPr/>
        </p:nvSpPr>
        <p:spPr>
          <a:xfrm>
            <a:off x="5841467" y="963267"/>
            <a:ext cx="2658013"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4CA09AB-09EB-91B5-B18E-485DA9980E38}"/>
              </a:ext>
            </a:extLst>
          </p:cNvPr>
          <p:cNvSpPr/>
          <p:nvPr/>
        </p:nvSpPr>
        <p:spPr>
          <a:xfrm>
            <a:off x="3399987" y="983435"/>
            <a:ext cx="2000271"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1B84710C-4C89-7C17-1134-1573ACFA4DFD}"/>
              </a:ext>
            </a:extLst>
          </p:cNvPr>
          <p:cNvSpPr/>
          <p:nvPr/>
        </p:nvSpPr>
        <p:spPr>
          <a:xfrm flipV="1">
            <a:off x="8940689" y="983434"/>
            <a:ext cx="2437563"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E5E76844-A05B-EFC8-7C78-2C0BECB11640}"/>
              </a:ext>
            </a:extLst>
          </p:cNvPr>
          <p:cNvSpPr txBox="1"/>
          <p:nvPr/>
        </p:nvSpPr>
        <p:spPr>
          <a:xfrm>
            <a:off x="8528413" y="76290"/>
            <a:ext cx="3154521" cy="830997"/>
          </a:xfrm>
          <a:prstGeom prst="rect">
            <a:avLst/>
          </a:prstGeom>
          <a:noFill/>
          <a:ln>
            <a:noFill/>
          </a:ln>
        </p:spPr>
        <p:txBody>
          <a:bodyPr wrap="square" rtlCol="0">
            <a:spAutoFit/>
          </a:bodyPr>
          <a:lstStyle/>
          <a:p>
            <a:pPr algn="ctr"/>
            <a:r>
              <a:rPr lang="fr-FR" sz="2400" b="1" dirty="0">
                <a:solidFill>
                  <a:schemeClr val="bg2">
                    <a:lumMod val="90000"/>
                  </a:schemeClr>
                </a:solidFill>
              </a:rPr>
              <a:t>Diagrammes </a:t>
            </a:r>
          </a:p>
          <a:p>
            <a:pPr algn="ctr"/>
            <a:r>
              <a:rPr lang="fr-FR" sz="2400" b="1" dirty="0">
                <a:solidFill>
                  <a:schemeClr val="bg2">
                    <a:lumMod val="90000"/>
                  </a:schemeClr>
                </a:solidFill>
              </a:rPr>
              <a:t>d’activités</a:t>
            </a:r>
          </a:p>
        </p:txBody>
      </p:sp>
      <p:sp>
        <p:nvSpPr>
          <p:cNvPr id="2" name="Espace réservé du numéro de diapositive 1">
            <a:extLst>
              <a:ext uri="{FF2B5EF4-FFF2-40B4-BE49-F238E27FC236}">
                <a16:creationId xmlns:a16="http://schemas.microsoft.com/office/drawing/2014/main" id="{EF6E4D56-022D-C9F9-AF6E-E5E6FE1B5DAB}"/>
              </a:ext>
            </a:extLst>
          </p:cNvPr>
          <p:cNvSpPr>
            <a:spLocks noGrp="1"/>
          </p:cNvSpPr>
          <p:nvPr>
            <p:ph type="sldNum" sz="quarter" idx="12"/>
          </p:nvPr>
        </p:nvSpPr>
        <p:spPr/>
        <p:txBody>
          <a:bodyPr/>
          <a:lstStyle/>
          <a:p>
            <a:fld id="{C2D23CD8-6E2D-4C57-A0D3-F808F739AE11}" type="slidenum">
              <a:rPr lang="fr-FR" smtClean="0"/>
              <a:t>19</a:t>
            </a:fld>
            <a:endParaRPr lang="fr-FR"/>
          </a:p>
        </p:txBody>
      </p:sp>
    </p:spTree>
    <p:extLst>
      <p:ext uri="{BB962C8B-B14F-4D97-AF65-F5344CB8AC3E}">
        <p14:creationId xmlns:p14="http://schemas.microsoft.com/office/powerpoint/2010/main" val="217527066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e 1"/>
          <p:cNvSpPr/>
          <p:nvPr/>
        </p:nvSpPr>
        <p:spPr>
          <a:xfrm rot="16200000">
            <a:off x="-1363070" y="2321827"/>
            <a:ext cx="2726142" cy="1985749"/>
          </a:xfrm>
          <a:prstGeom prst="pie">
            <a:avLst>
              <a:gd name="adj1" fmla="val 0"/>
              <a:gd name="adj2" fmla="val 10788760"/>
            </a:avLst>
          </a:prstGeom>
          <a:ln>
            <a:solidFill>
              <a:schemeClr val="accent1">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fr-FR">
              <a:solidFill>
                <a:schemeClr val="tx1"/>
              </a:solidFill>
            </a:endParaRPr>
          </a:p>
        </p:txBody>
      </p:sp>
      <p:sp>
        <p:nvSpPr>
          <p:cNvPr id="3" name="Pie 2"/>
          <p:cNvSpPr/>
          <p:nvPr/>
        </p:nvSpPr>
        <p:spPr>
          <a:xfrm rot="16200000">
            <a:off x="-3429001" y="781333"/>
            <a:ext cx="6858001" cy="5295334"/>
          </a:xfrm>
          <a:prstGeom prst="pie">
            <a:avLst>
              <a:gd name="adj1" fmla="val 0"/>
              <a:gd name="adj2" fmla="val 10802345"/>
            </a:avLst>
          </a:prstGeom>
          <a:noFill/>
          <a:ln>
            <a:solidFill>
              <a:schemeClr val="accent1">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fr-FR">
              <a:solidFill>
                <a:schemeClr val="tx1"/>
              </a:solidFill>
            </a:endParaRPr>
          </a:p>
        </p:txBody>
      </p:sp>
      <p:sp>
        <p:nvSpPr>
          <p:cNvPr id="4" name="Oval 3"/>
          <p:cNvSpPr/>
          <p:nvPr/>
        </p:nvSpPr>
        <p:spPr>
          <a:xfrm>
            <a:off x="1860647" y="1043742"/>
            <a:ext cx="423081" cy="423081"/>
          </a:xfrm>
          <a:prstGeom prst="ellipse">
            <a:avLst/>
          </a:prstGeom>
          <a:solidFill>
            <a:schemeClr val="accent1">
              <a:lumMod val="5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1</a:t>
            </a:r>
          </a:p>
        </p:txBody>
      </p:sp>
      <p:sp>
        <p:nvSpPr>
          <p:cNvPr id="5" name="Oval 4"/>
          <p:cNvSpPr/>
          <p:nvPr/>
        </p:nvSpPr>
        <p:spPr>
          <a:xfrm>
            <a:off x="2262474" y="1947599"/>
            <a:ext cx="423081" cy="393522"/>
          </a:xfrm>
          <a:prstGeom prst="ellipse">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6" name="Oval 5"/>
          <p:cNvSpPr/>
          <p:nvPr/>
        </p:nvSpPr>
        <p:spPr>
          <a:xfrm>
            <a:off x="2436126" y="2832585"/>
            <a:ext cx="423081" cy="423081"/>
          </a:xfrm>
          <a:prstGeom prst="ellipse">
            <a:avLst/>
          </a:prstGeom>
          <a:solidFill>
            <a:srgbClr val="3786CD"/>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7" name="Oval 6"/>
          <p:cNvSpPr/>
          <p:nvPr/>
        </p:nvSpPr>
        <p:spPr>
          <a:xfrm>
            <a:off x="2006222" y="4768345"/>
            <a:ext cx="423081" cy="423081"/>
          </a:xfrm>
          <a:prstGeom prst="ellipse">
            <a:avLst/>
          </a:prstGeom>
          <a:solidFill>
            <a:srgbClr val="9EC4E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5</a:t>
            </a:r>
          </a:p>
        </p:txBody>
      </p:sp>
      <p:sp>
        <p:nvSpPr>
          <p:cNvPr id="8" name="TextBox 7"/>
          <p:cNvSpPr txBox="1"/>
          <p:nvPr/>
        </p:nvSpPr>
        <p:spPr>
          <a:xfrm>
            <a:off x="1202890" y="106485"/>
            <a:ext cx="3098042" cy="646331"/>
          </a:xfrm>
          <a:prstGeom prst="rect">
            <a:avLst/>
          </a:prstGeom>
          <a:noFill/>
        </p:spPr>
        <p:txBody>
          <a:bodyPr wrap="square" rtlCol="0">
            <a:spAutoFit/>
          </a:bodyPr>
          <a:lstStyle/>
          <a:p>
            <a:pPr algn="ctr"/>
            <a:r>
              <a:rPr lang="fr-FR" sz="3600" dirty="0">
                <a:ln w="0"/>
                <a:solidFill>
                  <a:schemeClr val="accent1"/>
                </a:solidFill>
                <a:effectLst>
                  <a:outerShdw blurRad="38100" dist="25400" dir="5400000" algn="ctr" rotWithShape="0">
                    <a:srgbClr val="6E747A">
                      <a:alpha val="43000"/>
                    </a:srgbClr>
                  </a:outerShdw>
                </a:effectLst>
              </a:rPr>
              <a:t>Plan</a:t>
            </a:r>
          </a:p>
        </p:txBody>
      </p:sp>
      <p:sp>
        <p:nvSpPr>
          <p:cNvPr id="11" name="Slide Number Placeholder 10"/>
          <p:cNvSpPr>
            <a:spLocks noGrp="1"/>
          </p:cNvSpPr>
          <p:nvPr>
            <p:ph type="sldNum" sz="quarter" idx="12"/>
          </p:nvPr>
        </p:nvSpPr>
        <p:spPr/>
        <p:txBody>
          <a:bodyPr/>
          <a:lstStyle/>
          <a:p>
            <a:fld id="{88711FB0-9F7E-4C16-8900-0A140EE4AA1A}" type="slidenum">
              <a:rPr lang="fr-FR" sz="1600" smtClean="0"/>
              <a:t>2</a:t>
            </a:fld>
            <a:endParaRPr lang="fr-FR" sz="1600" dirty="0"/>
          </a:p>
        </p:txBody>
      </p:sp>
      <p:sp>
        <p:nvSpPr>
          <p:cNvPr id="12" name="Oval 11"/>
          <p:cNvSpPr/>
          <p:nvPr/>
        </p:nvSpPr>
        <p:spPr>
          <a:xfrm>
            <a:off x="2301921" y="3768057"/>
            <a:ext cx="423081" cy="423081"/>
          </a:xfrm>
          <a:prstGeom prst="ellipse">
            <a:avLst/>
          </a:prstGeom>
          <a:solidFill>
            <a:srgbClr val="79ADDD"/>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
        <p:nvSpPr>
          <p:cNvPr id="13" name="Rounded Rectangle 12"/>
          <p:cNvSpPr/>
          <p:nvPr/>
        </p:nvSpPr>
        <p:spPr>
          <a:xfrm>
            <a:off x="2429303" y="942042"/>
            <a:ext cx="9075760" cy="638844"/>
          </a:xfrm>
          <a:prstGeom prst="roundRect">
            <a:avLst/>
          </a:prstGeom>
          <a:solidFill>
            <a:schemeClr val="bg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rtlCol="0" anchor="ctr"/>
          <a:lstStyle/>
          <a:p>
            <a:r>
              <a:rPr lang="fr-FR" sz="2400" b="1" dirty="0"/>
              <a:t>Contexte général du projet</a:t>
            </a:r>
          </a:p>
        </p:txBody>
      </p:sp>
      <p:sp>
        <p:nvSpPr>
          <p:cNvPr id="14" name="Rounded Rectangle 13"/>
          <p:cNvSpPr/>
          <p:nvPr/>
        </p:nvSpPr>
        <p:spPr>
          <a:xfrm>
            <a:off x="2856154" y="1801151"/>
            <a:ext cx="8648908" cy="638844"/>
          </a:xfrm>
          <a:prstGeom prst="roundRect">
            <a:avLst/>
          </a:prstGeom>
          <a:solidFill>
            <a:schemeClr val="bg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rtlCol="0" anchor="ctr"/>
          <a:lstStyle/>
          <a:p>
            <a:r>
              <a:rPr lang="fr-FR" sz="2400" b="1" dirty="0"/>
              <a:t>Spécifications générales</a:t>
            </a:r>
          </a:p>
        </p:txBody>
      </p:sp>
      <p:sp>
        <p:nvSpPr>
          <p:cNvPr id="15" name="Rounded Rectangle 14"/>
          <p:cNvSpPr/>
          <p:nvPr/>
        </p:nvSpPr>
        <p:spPr>
          <a:xfrm>
            <a:off x="3049443" y="2680283"/>
            <a:ext cx="8455619" cy="741653"/>
          </a:xfrm>
          <a:prstGeom prst="roundRect">
            <a:avLst/>
          </a:prstGeom>
          <a:solidFill>
            <a:schemeClr val="bg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rtlCol="0" anchor="ctr"/>
          <a:lstStyle/>
          <a:p>
            <a:r>
              <a:rPr lang="fr-FR" sz="2400" b="1" dirty="0"/>
              <a:t>Analyse et conception</a:t>
            </a:r>
          </a:p>
        </p:txBody>
      </p:sp>
      <p:sp>
        <p:nvSpPr>
          <p:cNvPr id="16" name="Rounded Rectangle 15"/>
          <p:cNvSpPr/>
          <p:nvPr/>
        </p:nvSpPr>
        <p:spPr>
          <a:xfrm>
            <a:off x="2920624" y="3633345"/>
            <a:ext cx="8584439" cy="725188"/>
          </a:xfrm>
          <a:prstGeom prst="roundRect">
            <a:avLst/>
          </a:prstGeom>
          <a:solidFill>
            <a:schemeClr val="bg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rtlCol="0" anchor="ctr"/>
          <a:lstStyle/>
          <a:p>
            <a:r>
              <a:rPr lang="fr-FR" sz="2400" b="1" dirty="0"/>
              <a:t>Réalisation</a:t>
            </a:r>
          </a:p>
        </p:txBody>
      </p:sp>
      <p:sp>
        <p:nvSpPr>
          <p:cNvPr id="17" name="Rounded Rectangle 16"/>
          <p:cNvSpPr/>
          <p:nvPr/>
        </p:nvSpPr>
        <p:spPr>
          <a:xfrm>
            <a:off x="2693766" y="4660463"/>
            <a:ext cx="8778853" cy="638844"/>
          </a:xfrm>
          <a:prstGeom prst="roundRect">
            <a:avLst/>
          </a:prstGeom>
          <a:solidFill>
            <a:schemeClr val="bg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rtlCol="0" anchor="ctr"/>
          <a:lstStyle/>
          <a:p>
            <a:r>
              <a:rPr lang="fr-FR" sz="2400" b="1" dirty="0"/>
              <a:t>Conclusion</a:t>
            </a:r>
            <a:r>
              <a:rPr lang="fr-FR" sz="2000" b="1" dirty="0"/>
              <a:t> </a:t>
            </a:r>
            <a:r>
              <a:rPr lang="fr-FR" sz="2400" b="1" dirty="0"/>
              <a:t>et perspectives</a:t>
            </a:r>
            <a:endParaRPr lang="fr-FR" sz="2000" b="1" dirty="0"/>
          </a:p>
        </p:txBody>
      </p:sp>
    </p:spTree>
    <p:extLst>
      <p:ext uri="{BB962C8B-B14F-4D97-AF65-F5344CB8AC3E}">
        <p14:creationId xmlns:p14="http://schemas.microsoft.com/office/powerpoint/2010/main" val="2143774446"/>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500"/>
                                        <p:tgtEl>
                                          <p:spTgt spid="7"/>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3" grpId="0" animBg="1"/>
      <p:bldP spid="14" grpId="0" animBg="1"/>
      <p:bldP spid="15"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rgbClr val="0070C0"/>
          </a:solidFill>
          <a:ln>
            <a:solidFill>
              <a:srgbClr val="0070C0"/>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Analyse et conception</a:t>
            </a:r>
            <a:endParaRPr lang="fr-FR" sz="2000" dirty="0"/>
          </a:p>
        </p:txBody>
      </p:sp>
      <p:sp>
        <p:nvSpPr>
          <p:cNvPr id="25" name="Rectangle 24">
            <a:extLst>
              <a:ext uri="{FF2B5EF4-FFF2-40B4-BE49-F238E27FC236}">
                <a16:creationId xmlns:a16="http://schemas.microsoft.com/office/drawing/2014/main" id="{EB729DC7-F803-5D3B-8D93-1CA4EE256A62}"/>
              </a:ext>
            </a:extLst>
          </p:cNvPr>
          <p:cNvSpPr/>
          <p:nvPr/>
        </p:nvSpPr>
        <p:spPr>
          <a:xfrm>
            <a:off x="7919505" y="1212433"/>
            <a:ext cx="4264434" cy="431603"/>
          </a:xfrm>
          <a:prstGeom prst="rec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Partager la localisation d’un GAB</a:t>
            </a:r>
            <a:endParaRPr lang="fr-FR" sz="1800" b="1" dirty="0">
              <a:solidFill>
                <a:schemeClr val="bg1"/>
              </a:solidFill>
            </a:endParaRPr>
          </a:p>
        </p:txBody>
      </p:sp>
      <p:pic>
        <p:nvPicPr>
          <p:cNvPr id="3" name="Image 2">
            <a:extLst>
              <a:ext uri="{FF2B5EF4-FFF2-40B4-BE49-F238E27FC236}">
                <a16:creationId xmlns:a16="http://schemas.microsoft.com/office/drawing/2014/main" id="{E236B06C-254A-B759-C989-FA6C97C2BD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0340" y="1675096"/>
            <a:ext cx="7878671" cy="5027445"/>
          </a:xfrm>
          <a:prstGeom prst="rect">
            <a:avLst/>
          </a:prstGeom>
        </p:spPr>
      </p:pic>
      <p:sp>
        <p:nvSpPr>
          <p:cNvPr id="2" name="ZoneTexte 1">
            <a:extLst>
              <a:ext uri="{FF2B5EF4-FFF2-40B4-BE49-F238E27FC236}">
                <a16:creationId xmlns:a16="http://schemas.microsoft.com/office/drawing/2014/main" id="{CC55B887-B554-5B84-FB50-80611F8DA096}"/>
              </a:ext>
            </a:extLst>
          </p:cNvPr>
          <p:cNvSpPr txBox="1"/>
          <p:nvPr/>
        </p:nvSpPr>
        <p:spPr>
          <a:xfrm>
            <a:off x="2686946" y="97685"/>
            <a:ext cx="3154521" cy="830997"/>
          </a:xfrm>
          <a:prstGeom prst="rect">
            <a:avLst/>
          </a:prstGeom>
          <a:noFill/>
          <a:ln>
            <a:noFill/>
          </a:ln>
        </p:spPr>
        <p:txBody>
          <a:bodyPr wrap="square" rtlCol="0">
            <a:spAutoFit/>
          </a:bodyPr>
          <a:lstStyle/>
          <a:p>
            <a:pPr algn="ctr"/>
            <a:r>
              <a:rPr lang="fr-FR" sz="2400" b="1" dirty="0">
                <a:solidFill>
                  <a:schemeClr val="bg2">
                    <a:lumMod val="90000"/>
                  </a:schemeClr>
                </a:solidFill>
              </a:rPr>
              <a:t>Diagrammes </a:t>
            </a:r>
          </a:p>
          <a:p>
            <a:pPr algn="ctr"/>
            <a:r>
              <a:rPr lang="fr-FR" sz="2400" b="1" dirty="0">
                <a:solidFill>
                  <a:schemeClr val="bg2">
                    <a:lumMod val="90000"/>
                  </a:schemeClr>
                </a:solidFill>
              </a:rPr>
              <a:t>de classes</a:t>
            </a:r>
          </a:p>
        </p:txBody>
      </p:sp>
      <p:sp>
        <p:nvSpPr>
          <p:cNvPr id="11" name="ZoneTexte 10">
            <a:extLst>
              <a:ext uri="{FF2B5EF4-FFF2-40B4-BE49-F238E27FC236}">
                <a16:creationId xmlns:a16="http://schemas.microsoft.com/office/drawing/2014/main" id="{46196045-224D-5823-C199-14644C36E71F}"/>
              </a:ext>
            </a:extLst>
          </p:cNvPr>
          <p:cNvSpPr txBox="1"/>
          <p:nvPr/>
        </p:nvSpPr>
        <p:spPr>
          <a:xfrm>
            <a:off x="5730474" y="76291"/>
            <a:ext cx="2880001" cy="830997"/>
          </a:xfrm>
          <a:prstGeom prst="rect">
            <a:avLst/>
          </a:prstGeom>
          <a:noFill/>
        </p:spPr>
        <p:txBody>
          <a:bodyPr wrap="square">
            <a:spAutoFit/>
          </a:bodyPr>
          <a:lstStyle/>
          <a:p>
            <a:pPr algn="ctr"/>
            <a:r>
              <a:rPr lang="fr-FR" sz="2400" b="1" dirty="0">
                <a:solidFill>
                  <a:schemeClr val="accent1">
                    <a:lumMod val="50000"/>
                  </a:schemeClr>
                </a:solidFill>
              </a:rPr>
              <a:t>Diagrammes de séquences</a:t>
            </a:r>
          </a:p>
        </p:txBody>
      </p:sp>
      <p:sp>
        <p:nvSpPr>
          <p:cNvPr id="18" name="Rectangle 17">
            <a:extLst>
              <a:ext uri="{FF2B5EF4-FFF2-40B4-BE49-F238E27FC236}">
                <a16:creationId xmlns:a16="http://schemas.microsoft.com/office/drawing/2014/main" id="{3086BF06-E704-6D14-39D0-FFF3FF8FB2A5}"/>
              </a:ext>
            </a:extLst>
          </p:cNvPr>
          <p:cNvSpPr/>
          <p:nvPr/>
        </p:nvSpPr>
        <p:spPr>
          <a:xfrm>
            <a:off x="5841467" y="963267"/>
            <a:ext cx="2658013"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D966A28D-2530-C578-A683-9D966F63EC6A}"/>
              </a:ext>
            </a:extLst>
          </p:cNvPr>
          <p:cNvSpPr/>
          <p:nvPr/>
        </p:nvSpPr>
        <p:spPr>
          <a:xfrm>
            <a:off x="3399987" y="983435"/>
            <a:ext cx="2000271"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8DAB68F8-B07A-F022-0A51-6EF22BCBB48F}"/>
              </a:ext>
            </a:extLst>
          </p:cNvPr>
          <p:cNvSpPr/>
          <p:nvPr/>
        </p:nvSpPr>
        <p:spPr>
          <a:xfrm flipV="1">
            <a:off x="8940689" y="983434"/>
            <a:ext cx="2437563"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875C76CB-75DE-C7B5-6CE3-74CE558EC3E3}"/>
              </a:ext>
            </a:extLst>
          </p:cNvPr>
          <p:cNvSpPr txBox="1"/>
          <p:nvPr/>
        </p:nvSpPr>
        <p:spPr>
          <a:xfrm>
            <a:off x="8528413" y="76290"/>
            <a:ext cx="3154521" cy="830997"/>
          </a:xfrm>
          <a:prstGeom prst="rect">
            <a:avLst/>
          </a:prstGeom>
          <a:noFill/>
          <a:ln>
            <a:noFill/>
          </a:ln>
        </p:spPr>
        <p:txBody>
          <a:bodyPr wrap="square" rtlCol="0">
            <a:spAutoFit/>
          </a:bodyPr>
          <a:lstStyle/>
          <a:p>
            <a:pPr algn="ctr"/>
            <a:r>
              <a:rPr lang="fr-FR" sz="2400" b="1" dirty="0">
                <a:solidFill>
                  <a:schemeClr val="bg2">
                    <a:lumMod val="90000"/>
                  </a:schemeClr>
                </a:solidFill>
              </a:rPr>
              <a:t>Diagrammes </a:t>
            </a:r>
          </a:p>
          <a:p>
            <a:pPr algn="ctr"/>
            <a:r>
              <a:rPr lang="fr-FR" sz="2400" b="1" dirty="0">
                <a:solidFill>
                  <a:schemeClr val="bg2">
                    <a:lumMod val="90000"/>
                  </a:schemeClr>
                </a:solidFill>
              </a:rPr>
              <a:t>d’activités</a:t>
            </a:r>
          </a:p>
        </p:txBody>
      </p:sp>
      <p:sp>
        <p:nvSpPr>
          <p:cNvPr id="22" name="Espace réservé du numéro de diapositive 21">
            <a:extLst>
              <a:ext uri="{FF2B5EF4-FFF2-40B4-BE49-F238E27FC236}">
                <a16:creationId xmlns:a16="http://schemas.microsoft.com/office/drawing/2014/main" id="{E33F323B-E2B8-E7F8-9501-F40DE010ECBF}"/>
              </a:ext>
            </a:extLst>
          </p:cNvPr>
          <p:cNvSpPr>
            <a:spLocks noGrp="1"/>
          </p:cNvSpPr>
          <p:nvPr>
            <p:ph type="sldNum" sz="quarter" idx="12"/>
          </p:nvPr>
        </p:nvSpPr>
        <p:spPr/>
        <p:txBody>
          <a:bodyPr/>
          <a:lstStyle/>
          <a:p>
            <a:fld id="{C2D23CD8-6E2D-4C57-A0D3-F808F739AE11}" type="slidenum">
              <a:rPr lang="fr-FR" smtClean="0"/>
              <a:t>20</a:t>
            </a:fld>
            <a:endParaRPr lang="fr-FR"/>
          </a:p>
        </p:txBody>
      </p:sp>
    </p:spTree>
    <p:extLst>
      <p:ext uri="{BB962C8B-B14F-4D97-AF65-F5344CB8AC3E}">
        <p14:creationId xmlns:p14="http://schemas.microsoft.com/office/powerpoint/2010/main" val="194566940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rgbClr val="0070C0"/>
          </a:solidFill>
          <a:ln>
            <a:solidFill>
              <a:srgbClr val="0070C0"/>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Analyse et conception</a:t>
            </a:r>
            <a:endParaRPr lang="fr-FR" sz="2000" dirty="0"/>
          </a:p>
        </p:txBody>
      </p:sp>
      <p:sp>
        <p:nvSpPr>
          <p:cNvPr id="20" name="ZoneTexte 19">
            <a:extLst>
              <a:ext uri="{FF2B5EF4-FFF2-40B4-BE49-F238E27FC236}">
                <a16:creationId xmlns:a16="http://schemas.microsoft.com/office/drawing/2014/main" id="{7390C6BF-766C-D018-C0D1-C39D59E2D391}"/>
              </a:ext>
            </a:extLst>
          </p:cNvPr>
          <p:cNvSpPr txBox="1"/>
          <p:nvPr/>
        </p:nvSpPr>
        <p:spPr>
          <a:xfrm>
            <a:off x="2776151" y="122457"/>
            <a:ext cx="3154521" cy="830997"/>
          </a:xfrm>
          <a:prstGeom prst="rect">
            <a:avLst/>
          </a:prstGeom>
          <a:noFill/>
          <a:ln>
            <a:noFill/>
          </a:ln>
        </p:spPr>
        <p:txBody>
          <a:bodyPr wrap="square" rtlCol="0">
            <a:spAutoFit/>
          </a:bodyPr>
          <a:lstStyle/>
          <a:p>
            <a:pPr algn="ctr"/>
            <a:r>
              <a:rPr lang="fr-FR" sz="2400" b="1" dirty="0">
                <a:solidFill>
                  <a:schemeClr val="bg2">
                    <a:lumMod val="90000"/>
                  </a:schemeClr>
                </a:solidFill>
              </a:rPr>
              <a:t>Diagrammes </a:t>
            </a:r>
          </a:p>
          <a:p>
            <a:pPr algn="ctr"/>
            <a:r>
              <a:rPr lang="fr-FR" sz="2400" b="1" dirty="0">
                <a:solidFill>
                  <a:schemeClr val="bg2">
                    <a:lumMod val="90000"/>
                  </a:schemeClr>
                </a:solidFill>
              </a:rPr>
              <a:t>de classes</a:t>
            </a:r>
          </a:p>
        </p:txBody>
      </p:sp>
      <p:sp>
        <p:nvSpPr>
          <p:cNvPr id="21" name="ZoneTexte 20">
            <a:extLst>
              <a:ext uri="{FF2B5EF4-FFF2-40B4-BE49-F238E27FC236}">
                <a16:creationId xmlns:a16="http://schemas.microsoft.com/office/drawing/2014/main" id="{531CE1C4-6ABE-CE44-2FC5-DA2ED0EA884C}"/>
              </a:ext>
            </a:extLst>
          </p:cNvPr>
          <p:cNvSpPr txBox="1"/>
          <p:nvPr/>
        </p:nvSpPr>
        <p:spPr>
          <a:xfrm>
            <a:off x="5730474" y="76291"/>
            <a:ext cx="2880001" cy="830997"/>
          </a:xfrm>
          <a:prstGeom prst="rect">
            <a:avLst/>
          </a:prstGeom>
          <a:noFill/>
        </p:spPr>
        <p:txBody>
          <a:bodyPr wrap="square">
            <a:spAutoFit/>
          </a:bodyPr>
          <a:lstStyle/>
          <a:p>
            <a:pPr algn="ctr"/>
            <a:r>
              <a:rPr lang="fr-FR" sz="2400" b="1" dirty="0">
                <a:solidFill>
                  <a:schemeClr val="bg2">
                    <a:lumMod val="90000"/>
                  </a:schemeClr>
                </a:solidFill>
              </a:rPr>
              <a:t>Diagrammes de séquences</a:t>
            </a:r>
          </a:p>
        </p:txBody>
      </p:sp>
      <p:sp>
        <p:nvSpPr>
          <p:cNvPr id="22" name="Rectangle 21">
            <a:extLst>
              <a:ext uri="{FF2B5EF4-FFF2-40B4-BE49-F238E27FC236}">
                <a16:creationId xmlns:a16="http://schemas.microsoft.com/office/drawing/2014/main" id="{043A30C3-2558-E68D-5978-8F0689CE3920}"/>
              </a:ext>
            </a:extLst>
          </p:cNvPr>
          <p:cNvSpPr/>
          <p:nvPr/>
        </p:nvSpPr>
        <p:spPr>
          <a:xfrm>
            <a:off x="6096000" y="999620"/>
            <a:ext cx="2403480" cy="45719"/>
          </a:xfrm>
          <a:prstGeom prst="rect">
            <a:avLst/>
          </a:prstGeom>
          <a:solidFill>
            <a:schemeClr val="bg2">
              <a:lumMod val="9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EB729DC7-F803-5D3B-8D93-1CA4EE256A62}"/>
              </a:ext>
            </a:extLst>
          </p:cNvPr>
          <p:cNvSpPr/>
          <p:nvPr/>
        </p:nvSpPr>
        <p:spPr>
          <a:xfrm>
            <a:off x="7919505" y="1212433"/>
            <a:ext cx="4264434" cy="431603"/>
          </a:xfrm>
          <a:prstGeom prst="rec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Rechercher un GAB par GPS</a:t>
            </a:r>
            <a:endParaRPr lang="fr-FR" sz="1800" b="1" dirty="0">
              <a:solidFill>
                <a:schemeClr val="bg1"/>
              </a:solidFill>
            </a:endParaRPr>
          </a:p>
        </p:txBody>
      </p:sp>
      <p:sp>
        <p:nvSpPr>
          <p:cNvPr id="12" name="Rectangle 11">
            <a:extLst>
              <a:ext uri="{FF2B5EF4-FFF2-40B4-BE49-F238E27FC236}">
                <a16:creationId xmlns:a16="http://schemas.microsoft.com/office/drawing/2014/main" id="{8814DA27-1633-F227-C311-60F98F329E6F}"/>
              </a:ext>
            </a:extLst>
          </p:cNvPr>
          <p:cNvSpPr/>
          <p:nvPr/>
        </p:nvSpPr>
        <p:spPr>
          <a:xfrm>
            <a:off x="9146376" y="978762"/>
            <a:ext cx="2197799"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15429353-7647-9AE3-3680-7DAE67F1839F}"/>
              </a:ext>
            </a:extLst>
          </p:cNvPr>
          <p:cNvSpPr txBox="1"/>
          <p:nvPr/>
        </p:nvSpPr>
        <p:spPr>
          <a:xfrm>
            <a:off x="8706823" y="76291"/>
            <a:ext cx="3154521" cy="830997"/>
          </a:xfrm>
          <a:prstGeom prst="rect">
            <a:avLst/>
          </a:prstGeom>
          <a:noFill/>
          <a:ln>
            <a:noFill/>
          </a:ln>
        </p:spPr>
        <p:txBody>
          <a:bodyPr wrap="square" rtlCol="0">
            <a:spAutoFit/>
          </a:bodyPr>
          <a:lstStyle/>
          <a:p>
            <a:pPr algn="ctr"/>
            <a:r>
              <a:rPr lang="fr-FR" sz="2400" b="1" dirty="0">
                <a:solidFill>
                  <a:schemeClr val="accent1">
                    <a:lumMod val="50000"/>
                  </a:schemeClr>
                </a:solidFill>
              </a:rPr>
              <a:t>Diagrammes </a:t>
            </a:r>
          </a:p>
          <a:p>
            <a:pPr algn="ctr"/>
            <a:r>
              <a:rPr lang="fr-FR" sz="2400" b="1" dirty="0">
                <a:solidFill>
                  <a:schemeClr val="accent1">
                    <a:lumMod val="50000"/>
                  </a:schemeClr>
                </a:solidFill>
              </a:rPr>
              <a:t>d’activités</a:t>
            </a:r>
          </a:p>
        </p:txBody>
      </p:sp>
      <p:pic>
        <p:nvPicPr>
          <p:cNvPr id="15" name="Image 14">
            <a:extLst>
              <a:ext uri="{FF2B5EF4-FFF2-40B4-BE49-F238E27FC236}">
                <a16:creationId xmlns:a16="http://schemas.microsoft.com/office/drawing/2014/main" id="{8DE092FC-8A40-B5D8-BA16-884E21978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1440" y="1696332"/>
            <a:ext cx="7998465" cy="5161668"/>
          </a:xfrm>
          <a:prstGeom prst="rect">
            <a:avLst/>
          </a:prstGeom>
        </p:spPr>
      </p:pic>
      <p:sp>
        <p:nvSpPr>
          <p:cNvPr id="2" name="Rectangle 1">
            <a:extLst>
              <a:ext uri="{FF2B5EF4-FFF2-40B4-BE49-F238E27FC236}">
                <a16:creationId xmlns:a16="http://schemas.microsoft.com/office/drawing/2014/main" id="{152399EA-80AF-ED71-821C-9A8E42890847}"/>
              </a:ext>
            </a:extLst>
          </p:cNvPr>
          <p:cNvSpPr/>
          <p:nvPr/>
        </p:nvSpPr>
        <p:spPr>
          <a:xfrm>
            <a:off x="3251305" y="995956"/>
            <a:ext cx="2197799" cy="45719"/>
          </a:xfrm>
          <a:prstGeom prst="rect">
            <a:avLst/>
          </a:prstGeom>
          <a:solidFill>
            <a:schemeClr val="bg2">
              <a:lumMod val="9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6A958806-DE57-E153-8DCA-E63436CDB22A}"/>
              </a:ext>
            </a:extLst>
          </p:cNvPr>
          <p:cNvSpPr>
            <a:spLocks noGrp="1"/>
          </p:cNvSpPr>
          <p:nvPr>
            <p:ph type="sldNum" sz="quarter" idx="12"/>
          </p:nvPr>
        </p:nvSpPr>
        <p:spPr/>
        <p:txBody>
          <a:bodyPr/>
          <a:lstStyle/>
          <a:p>
            <a:fld id="{C2D23CD8-6E2D-4C57-A0D3-F808F739AE11}" type="slidenum">
              <a:rPr lang="fr-FR" smtClean="0"/>
              <a:t>21</a:t>
            </a:fld>
            <a:endParaRPr lang="fr-FR"/>
          </a:p>
        </p:txBody>
      </p:sp>
    </p:spTree>
    <p:extLst>
      <p:ext uri="{BB962C8B-B14F-4D97-AF65-F5344CB8AC3E}">
        <p14:creationId xmlns:p14="http://schemas.microsoft.com/office/powerpoint/2010/main" val="1794345834"/>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rgbClr val="0070C0"/>
          </a:solidFill>
          <a:ln>
            <a:solidFill>
              <a:srgbClr val="0070C0"/>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Analyse et conception</a:t>
            </a:r>
            <a:endParaRPr lang="fr-FR" sz="2000" dirty="0"/>
          </a:p>
        </p:txBody>
      </p:sp>
      <p:sp>
        <p:nvSpPr>
          <p:cNvPr id="25" name="Rectangle 24">
            <a:extLst>
              <a:ext uri="{FF2B5EF4-FFF2-40B4-BE49-F238E27FC236}">
                <a16:creationId xmlns:a16="http://schemas.microsoft.com/office/drawing/2014/main" id="{EB729DC7-F803-5D3B-8D93-1CA4EE256A62}"/>
              </a:ext>
            </a:extLst>
          </p:cNvPr>
          <p:cNvSpPr/>
          <p:nvPr/>
        </p:nvSpPr>
        <p:spPr>
          <a:xfrm>
            <a:off x="7919505" y="1212433"/>
            <a:ext cx="4264434" cy="431603"/>
          </a:xfrm>
          <a:prstGeom prst="rec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Rechercher un GAB par adresse</a:t>
            </a:r>
            <a:endParaRPr lang="fr-FR" sz="1800" b="1" dirty="0">
              <a:solidFill>
                <a:schemeClr val="bg1"/>
              </a:solidFill>
            </a:endParaRPr>
          </a:p>
        </p:txBody>
      </p:sp>
      <p:pic>
        <p:nvPicPr>
          <p:cNvPr id="11" name="Image 10">
            <a:extLst>
              <a:ext uri="{FF2B5EF4-FFF2-40B4-BE49-F238E27FC236}">
                <a16:creationId xmlns:a16="http://schemas.microsoft.com/office/drawing/2014/main" id="{1C9C60C5-D814-A1F1-AE06-DB8294ACFB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1163" y="1802714"/>
            <a:ext cx="7145755" cy="5055285"/>
          </a:xfrm>
          <a:prstGeom prst="rect">
            <a:avLst/>
          </a:prstGeom>
        </p:spPr>
      </p:pic>
      <p:sp>
        <p:nvSpPr>
          <p:cNvPr id="2" name="ZoneTexte 1">
            <a:extLst>
              <a:ext uri="{FF2B5EF4-FFF2-40B4-BE49-F238E27FC236}">
                <a16:creationId xmlns:a16="http://schemas.microsoft.com/office/drawing/2014/main" id="{10CEDBD6-760C-67D0-879E-BF0AE47718DA}"/>
              </a:ext>
            </a:extLst>
          </p:cNvPr>
          <p:cNvSpPr txBox="1"/>
          <p:nvPr/>
        </p:nvSpPr>
        <p:spPr>
          <a:xfrm>
            <a:off x="2776151" y="122457"/>
            <a:ext cx="3154521" cy="830997"/>
          </a:xfrm>
          <a:prstGeom prst="rect">
            <a:avLst/>
          </a:prstGeom>
          <a:noFill/>
          <a:ln>
            <a:noFill/>
          </a:ln>
        </p:spPr>
        <p:txBody>
          <a:bodyPr wrap="square" rtlCol="0">
            <a:spAutoFit/>
          </a:bodyPr>
          <a:lstStyle/>
          <a:p>
            <a:pPr algn="ctr"/>
            <a:r>
              <a:rPr lang="fr-FR" sz="2400" b="1" dirty="0">
                <a:solidFill>
                  <a:schemeClr val="bg2">
                    <a:lumMod val="90000"/>
                  </a:schemeClr>
                </a:solidFill>
              </a:rPr>
              <a:t>Diagrammes </a:t>
            </a:r>
          </a:p>
          <a:p>
            <a:pPr algn="ctr"/>
            <a:r>
              <a:rPr lang="fr-FR" sz="2400" b="1" dirty="0">
                <a:solidFill>
                  <a:schemeClr val="bg2">
                    <a:lumMod val="90000"/>
                  </a:schemeClr>
                </a:solidFill>
              </a:rPr>
              <a:t>de classes</a:t>
            </a:r>
          </a:p>
        </p:txBody>
      </p:sp>
      <p:sp>
        <p:nvSpPr>
          <p:cNvPr id="3" name="ZoneTexte 2">
            <a:extLst>
              <a:ext uri="{FF2B5EF4-FFF2-40B4-BE49-F238E27FC236}">
                <a16:creationId xmlns:a16="http://schemas.microsoft.com/office/drawing/2014/main" id="{E2D210D3-3695-666F-D7B8-2CFA5A6389BA}"/>
              </a:ext>
            </a:extLst>
          </p:cNvPr>
          <p:cNvSpPr txBox="1"/>
          <p:nvPr/>
        </p:nvSpPr>
        <p:spPr>
          <a:xfrm>
            <a:off x="5730474" y="76291"/>
            <a:ext cx="2880001" cy="830997"/>
          </a:xfrm>
          <a:prstGeom prst="rect">
            <a:avLst/>
          </a:prstGeom>
          <a:noFill/>
        </p:spPr>
        <p:txBody>
          <a:bodyPr wrap="square">
            <a:spAutoFit/>
          </a:bodyPr>
          <a:lstStyle/>
          <a:p>
            <a:pPr algn="ctr"/>
            <a:r>
              <a:rPr lang="fr-FR" sz="2400" b="1" dirty="0">
                <a:solidFill>
                  <a:schemeClr val="bg2">
                    <a:lumMod val="90000"/>
                  </a:schemeClr>
                </a:solidFill>
              </a:rPr>
              <a:t>Diagrammes de séquences</a:t>
            </a:r>
          </a:p>
        </p:txBody>
      </p:sp>
      <p:sp>
        <p:nvSpPr>
          <p:cNvPr id="14" name="Rectangle 13">
            <a:extLst>
              <a:ext uri="{FF2B5EF4-FFF2-40B4-BE49-F238E27FC236}">
                <a16:creationId xmlns:a16="http://schemas.microsoft.com/office/drawing/2014/main" id="{6CB6C254-D94E-6D08-0E2B-FB7CE6CA4F6E}"/>
              </a:ext>
            </a:extLst>
          </p:cNvPr>
          <p:cNvSpPr/>
          <p:nvPr/>
        </p:nvSpPr>
        <p:spPr>
          <a:xfrm>
            <a:off x="6096000" y="999620"/>
            <a:ext cx="2403480" cy="45719"/>
          </a:xfrm>
          <a:prstGeom prst="rect">
            <a:avLst/>
          </a:prstGeom>
          <a:solidFill>
            <a:schemeClr val="bg2">
              <a:lumMod val="9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DC94CBFB-6F93-E7B7-9734-D0903871FCEC}"/>
              </a:ext>
            </a:extLst>
          </p:cNvPr>
          <p:cNvSpPr/>
          <p:nvPr/>
        </p:nvSpPr>
        <p:spPr>
          <a:xfrm>
            <a:off x="9146376" y="978762"/>
            <a:ext cx="2197799"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63A24715-F4DC-B984-EFDB-283EE7192602}"/>
              </a:ext>
            </a:extLst>
          </p:cNvPr>
          <p:cNvSpPr txBox="1"/>
          <p:nvPr/>
        </p:nvSpPr>
        <p:spPr>
          <a:xfrm>
            <a:off x="8706823" y="76291"/>
            <a:ext cx="3154521" cy="830997"/>
          </a:xfrm>
          <a:prstGeom prst="rect">
            <a:avLst/>
          </a:prstGeom>
          <a:noFill/>
          <a:ln>
            <a:noFill/>
          </a:ln>
        </p:spPr>
        <p:txBody>
          <a:bodyPr wrap="square" rtlCol="0">
            <a:spAutoFit/>
          </a:bodyPr>
          <a:lstStyle/>
          <a:p>
            <a:pPr algn="ctr"/>
            <a:r>
              <a:rPr lang="fr-FR" sz="2400" b="1" dirty="0">
                <a:solidFill>
                  <a:schemeClr val="accent1">
                    <a:lumMod val="50000"/>
                  </a:schemeClr>
                </a:solidFill>
              </a:rPr>
              <a:t>Diagrammes </a:t>
            </a:r>
          </a:p>
          <a:p>
            <a:pPr algn="ctr"/>
            <a:r>
              <a:rPr lang="fr-FR" sz="2400" b="1" dirty="0">
                <a:solidFill>
                  <a:schemeClr val="accent1">
                    <a:lumMod val="50000"/>
                  </a:schemeClr>
                </a:solidFill>
              </a:rPr>
              <a:t>d’activités</a:t>
            </a:r>
          </a:p>
        </p:txBody>
      </p:sp>
      <p:sp>
        <p:nvSpPr>
          <p:cNvPr id="17" name="Rectangle 16">
            <a:extLst>
              <a:ext uri="{FF2B5EF4-FFF2-40B4-BE49-F238E27FC236}">
                <a16:creationId xmlns:a16="http://schemas.microsoft.com/office/drawing/2014/main" id="{722CA92F-2E0C-BD77-CA61-8C02435815CF}"/>
              </a:ext>
            </a:extLst>
          </p:cNvPr>
          <p:cNvSpPr/>
          <p:nvPr/>
        </p:nvSpPr>
        <p:spPr>
          <a:xfrm>
            <a:off x="3251305" y="995956"/>
            <a:ext cx="2197799" cy="45719"/>
          </a:xfrm>
          <a:prstGeom prst="rect">
            <a:avLst/>
          </a:prstGeom>
          <a:solidFill>
            <a:schemeClr val="bg2">
              <a:lumMod val="90000"/>
            </a:schemeClr>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numéro de diapositive 17">
            <a:extLst>
              <a:ext uri="{FF2B5EF4-FFF2-40B4-BE49-F238E27FC236}">
                <a16:creationId xmlns:a16="http://schemas.microsoft.com/office/drawing/2014/main" id="{DE6E32E8-C890-EEE4-822F-61176D3F6963}"/>
              </a:ext>
            </a:extLst>
          </p:cNvPr>
          <p:cNvSpPr>
            <a:spLocks noGrp="1"/>
          </p:cNvSpPr>
          <p:nvPr>
            <p:ph type="sldNum" sz="quarter" idx="12"/>
          </p:nvPr>
        </p:nvSpPr>
        <p:spPr/>
        <p:txBody>
          <a:bodyPr/>
          <a:lstStyle/>
          <a:p>
            <a:fld id="{C2D23CD8-6E2D-4C57-A0D3-F808F739AE11}" type="slidenum">
              <a:rPr lang="fr-FR" smtClean="0"/>
              <a:t>22</a:t>
            </a:fld>
            <a:endParaRPr lang="fr-FR"/>
          </a:p>
        </p:txBody>
      </p:sp>
    </p:spTree>
    <p:extLst>
      <p:ext uri="{BB962C8B-B14F-4D97-AF65-F5344CB8AC3E}">
        <p14:creationId xmlns:p14="http://schemas.microsoft.com/office/powerpoint/2010/main" val="33197944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71A383-C978-41C6-5CC8-941D2570072F}"/>
              </a:ext>
            </a:extLst>
          </p:cNvPr>
          <p:cNvSpPr/>
          <p:nvPr/>
        </p:nvSpPr>
        <p:spPr>
          <a:xfrm>
            <a:off x="0" y="1"/>
            <a:ext cx="12192000" cy="3238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 name="Connecteur droit 4">
            <a:extLst>
              <a:ext uri="{FF2B5EF4-FFF2-40B4-BE49-F238E27FC236}">
                <a16:creationId xmlns:a16="http://schemas.microsoft.com/office/drawing/2014/main" id="{36B268D8-1631-E901-4A80-A653D7746C0D}"/>
              </a:ext>
            </a:extLst>
          </p:cNvPr>
          <p:cNvCxnSpPr/>
          <p:nvPr/>
        </p:nvCxnSpPr>
        <p:spPr>
          <a:xfrm flipH="1">
            <a:off x="2209800" y="3609975"/>
            <a:ext cx="8372475"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9000D64-31E7-38AA-3C5A-B181C684B2D0}"/>
              </a:ext>
            </a:extLst>
          </p:cNvPr>
          <p:cNvSpPr txBox="1"/>
          <p:nvPr/>
        </p:nvSpPr>
        <p:spPr>
          <a:xfrm>
            <a:off x="3190875" y="2955637"/>
            <a:ext cx="5810250" cy="584775"/>
          </a:xfrm>
          <a:prstGeom prst="rect">
            <a:avLst/>
          </a:prstGeom>
          <a:noFill/>
          <a:ln>
            <a:noFill/>
          </a:ln>
        </p:spPr>
        <p:txBody>
          <a:bodyPr wrap="square" rtlCol="0">
            <a:spAutoFit/>
          </a:bodyPr>
          <a:lstStyle/>
          <a:p>
            <a:pPr algn="ctr"/>
            <a:r>
              <a:rPr lang="fr-FR" sz="3200" b="1" dirty="0"/>
              <a:t>Réalisation</a:t>
            </a:r>
          </a:p>
        </p:txBody>
      </p:sp>
      <p:sp>
        <p:nvSpPr>
          <p:cNvPr id="2" name="Espace réservé du numéro de diapositive 1">
            <a:extLst>
              <a:ext uri="{FF2B5EF4-FFF2-40B4-BE49-F238E27FC236}">
                <a16:creationId xmlns:a16="http://schemas.microsoft.com/office/drawing/2014/main" id="{70473BE0-3F7B-5C1C-43E1-276E45A0C330}"/>
              </a:ext>
            </a:extLst>
          </p:cNvPr>
          <p:cNvSpPr>
            <a:spLocks noGrp="1"/>
          </p:cNvSpPr>
          <p:nvPr>
            <p:ph type="sldNum" sz="quarter" idx="12"/>
          </p:nvPr>
        </p:nvSpPr>
        <p:spPr/>
        <p:txBody>
          <a:bodyPr/>
          <a:lstStyle/>
          <a:p>
            <a:fld id="{C2D23CD8-6E2D-4C57-A0D3-F808F739AE11}" type="slidenum">
              <a:rPr lang="fr-FR" smtClean="0"/>
              <a:t>23</a:t>
            </a:fld>
            <a:endParaRPr lang="fr-FR" dirty="0"/>
          </a:p>
        </p:txBody>
      </p:sp>
    </p:spTree>
    <p:extLst>
      <p:ext uri="{BB962C8B-B14F-4D97-AF65-F5344CB8AC3E}">
        <p14:creationId xmlns:p14="http://schemas.microsoft.com/office/powerpoint/2010/main" val="2635514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2023-07-02_08-57-17_Edited">
            <a:hlinkClick r:id="" action="ppaction://media"/>
            <a:extLst>
              <a:ext uri="{FF2B5EF4-FFF2-40B4-BE49-F238E27FC236}">
                <a16:creationId xmlns:a16="http://schemas.microsoft.com/office/drawing/2014/main" id="{7FCDBDC3-566C-A9A0-2F6D-A6FD1D785FB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89241" y="182655"/>
            <a:ext cx="2911950" cy="6473364"/>
          </a:xfrm>
        </p:spPr>
      </p:pic>
      <p:sp>
        <p:nvSpPr>
          <p:cNvPr id="2" name="Espace réservé du numéro de diapositive 1">
            <a:extLst>
              <a:ext uri="{FF2B5EF4-FFF2-40B4-BE49-F238E27FC236}">
                <a16:creationId xmlns:a16="http://schemas.microsoft.com/office/drawing/2014/main" id="{6CCB5962-B0CC-5D29-3E01-C624B3296C25}"/>
              </a:ext>
            </a:extLst>
          </p:cNvPr>
          <p:cNvSpPr>
            <a:spLocks noGrp="1"/>
          </p:cNvSpPr>
          <p:nvPr>
            <p:ph type="sldNum" sz="quarter" idx="12"/>
          </p:nvPr>
        </p:nvSpPr>
        <p:spPr/>
        <p:txBody>
          <a:bodyPr/>
          <a:lstStyle/>
          <a:p>
            <a:fld id="{C2D23CD8-6E2D-4C57-A0D3-F808F739AE11}" type="slidenum">
              <a:rPr lang="fr-FR" smtClean="0"/>
              <a:t>24</a:t>
            </a:fld>
            <a:endParaRPr lang="fr-FR"/>
          </a:p>
        </p:txBody>
      </p:sp>
    </p:spTree>
    <p:extLst>
      <p:ext uri="{BB962C8B-B14F-4D97-AF65-F5344CB8AC3E}">
        <p14:creationId xmlns:p14="http://schemas.microsoft.com/office/powerpoint/2010/main" val="529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rgbClr val="0070C0"/>
          </a:solidFill>
          <a:ln>
            <a:solidFill>
              <a:srgbClr val="0070C0"/>
            </a:solidFill>
          </a:ln>
        </p:spPr>
        <p:txBody>
          <a:bodyPr spcFirstLastPara="1" wrap="square" lIns="91425" tIns="45700" rIns="91425" bIns="45700" anchor="ctr" anchorCtr="0">
            <a:noAutofit/>
          </a:bodyPr>
          <a:lstStyle/>
          <a:p>
            <a:pPr lvl="0" algn="ctr"/>
            <a:r>
              <a:rPr lang="fr-FR" sz="2000" dirty="0">
                <a:solidFill>
                  <a:srgbClr val="FFFFFF"/>
                </a:solidFill>
                <a:cs typeface="Calibri"/>
                <a:sym typeface="Calibri"/>
              </a:rPr>
              <a:t>Analyse Cartographie</a:t>
            </a:r>
            <a:endParaRPr lang="fr-FR" sz="2000" dirty="0"/>
          </a:p>
        </p:txBody>
      </p:sp>
      <p:sp>
        <p:nvSpPr>
          <p:cNvPr id="25" name="Rectangle 24">
            <a:extLst>
              <a:ext uri="{FF2B5EF4-FFF2-40B4-BE49-F238E27FC236}">
                <a16:creationId xmlns:a16="http://schemas.microsoft.com/office/drawing/2014/main" id="{EB729DC7-F803-5D3B-8D93-1CA4EE256A62}"/>
              </a:ext>
            </a:extLst>
          </p:cNvPr>
          <p:cNvSpPr/>
          <p:nvPr/>
        </p:nvSpPr>
        <p:spPr>
          <a:xfrm>
            <a:off x="7927566" y="701001"/>
            <a:ext cx="4264434" cy="431603"/>
          </a:xfrm>
          <a:prstGeom prst="rec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bg1"/>
                </a:solidFill>
              </a:rPr>
              <a:t>D</a:t>
            </a:r>
            <a:r>
              <a:rPr lang="fr-FR" sz="1800" b="1" dirty="0">
                <a:solidFill>
                  <a:schemeClr val="bg1"/>
                </a:solidFill>
              </a:rPr>
              <a:t>ensité de population</a:t>
            </a:r>
          </a:p>
        </p:txBody>
      </p:sp>
      <p:pic>
        <p:nvPicPr>
          <p:cNvPr id="11" name="Image 10">
            <a:extLst>
              <a:ext uri="{FF2B5EF4-FFF2-40B4-BE49-F238E27FC236}">
                <a16:creationId xmlns:a16="http://schemas.microsoft.com/office/drawing/2014/main" id="{96F59679-C507-B309-7F43-4EA189E030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044" y="1318991"/>
            <a:ext cx="7776169" cy="5239278"/>
          </a:xfrm>
          <a:prstGeom prst="rect">
            <a:avLst/>
          </a:prstGeom>
        </p:spPr>
      </p:pic>
      <p:sp>
        <p:nvSpPr>
          <p:cNvPr id="2" name="Espace réservé du numéro de diapositive 1">
            <a:extLst>
              <a:ext uri="{FF2B5EF4-FFF2-40B4-BE49-F238E27FC236}">
                <a16:creationId xmlns:a16="http://schemas.microsoft.com/office/drawing/2014/main" id="{BF6F93B8-A0E3-3C87-BD12-1D978BA1932B}"/>
              </a:ext>
            </a:extLst>
          </p:cNvPr>
          <p:cNvSpPr>
            <a:spLocks noGrp="1"/>
          </p:cNvSpPr>
          <p:nvPr>
            <p:ph type="sldNum" sz="quarter" idx="12"/>
          </p:nvPr>
        </p:nvSpPr>
        <p:spPr/>
        <p:txBody>
          <a:bodyPr/>
          <a:lstStyle/>
          <a:p>
            <a:fld id="{C2D23CD8-6E2D-4C57-A0D3-F808F739AE11}" type="slidenum">
              <a:rPr lang="fr-FR" smtClean="0"/>
              <a:t>25</a:t>
            </a:fld>
            <a:endParaRPr lang="fr-FR"/>
          </a:p>
        </p:txBody>
      </p:sp>
    </p:spTree>
    <p:extLst>
      <p:ext uri="{BB962C8B-B14F-4D97-AF65-F5344CB8AC3E}">
        <p14:creationId xmlns:p14="http://schemas.microsoft.com/office/powerpoint/2010/main" val="258809225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rgbClr val="0070C0"/>
          </a:solidFill>
          <a:ln>
            <a:solidFill>
              <a:srgbClr val="0070C0"/>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Analyse Cartographie</a:t>
            </a:r>
            <a:endParaRPr lang="fr-FR" sz="2000" dirty="0"/>
          </a:p>
        </p:txBody>
      </p:sp>
      <p:sp>
        <p:nvSpPr>
          <p:cNvPr id="25" name="Rectangle 24">
            <a:extLst>
              <a:ext uri="{FF2B5EF4-FFF2-40B4-BE49-F238E27FC236}">
                <a16:creationId xmlns:a16="http://schemas.microsoft.com/office/drawing/2014/main" id="{EB729DC7-F803-5D3B-8D93-1CA4EE256A62}"/>
              </a:ext>
            </a:extLst>
          </p:cNvPr>
          <p:cNvSpPr/>
          <p:nvPr/>
        </p:nvSpPr>
        <p:spPr>
          <a:xfrm>
            <a:off x="7927566" y="581092"/>
            <a:ext cx="4264434" cy="431603"/>
          </a:xfrm>
          <a:prstGeom prst="rect">
            <a:avLst/>
          </a:prstGeom>
          <a:solidFill>
            <a:schemeClr val="accent5">
              <a:lumMod val="5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b="1" dirty="0">
                <a:solidFill>
                  <a:schemeClr val="bg1"/>
                </a:solidFill>
              </a:rPr>
              <a:t>Taux d’activité</a:t>
            </a:r>
          </a:p>
        </p:txBody>
      </p:sp>
      <p:pic>
        <p:nvPicPr>
          <p:cNvPr id="3" name="Image 2">
            <a:extLst>
              <a:ext uri="{FF2B5EF4-FFF2-40B4-BE49-F238E27FC236}">
                <a16:creationId xmlns:a16="http://schemas.microsoft.com/office/drawing/2014/main" id="{7092E770-06C2-A1C6-3A5F-FBEF3F1C0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4886" y="1157501"/>
            <a:ext cx="7992690" cy="5200988"/>
          </a:xfrm>
          <a:prstGeom prst="rect">
            <a:avLst/>
          </a:prstGeom>
        </p:spPr>
      </p:pic>
      <p:sp>
        <p:nvSpPr>
          <p:cNvPr id="2" name="Espace réservé du numéro de diapositive 1">
            <a:extLst>
              <a:ext uri="{FF2B5EF4-FFF2-40B4-BE49-F238E27FC236}">
                <a16:creationId xmlns:a16="http://schemas.microsoft.com/office/drawing/2014/main" id="{784A137A-6B84-EB2D-7AA6-A1FD0586CB44}"/>
              </a:ext>
            </a:extLst>
          </p:cNvPr>
          <p:cNvSpPr>
            <a:spLocks noGrp="1"/>
          </p:cNvSpPr>
          <p:nvPr>
            <p:ph type="sldNum" sz="quarter" idx="12"/>
          </p:nvPr>
        </p:nvSpPr>
        <p:spPr/>
        <p:txBody>
          <a:bodyPr/>
          <a:lstStyle/>
          <a:p>
            <a:fld id="{C2D23CD8-6E2D-4C57-A0D3-F808F739AE11}" type="slidenum">
              <a:rPr lang="fr-FR" smtClean="0"/>
              <a:t>26</a:t>
            </a:fld>
            <a:endParaRPr lang="fr-FR"/>
          </a:p>
        </p:txBody>
      </p:sp>
    </p:spTree>
    <p:extLst>
      <p:ext uri="{BB962C8B-B14F-4D97-AF65-F5344CB8AC3E}">
        <p14:creationId xmlns:p14="http://schemas.microsoft.com/office/powerpoint/2010/main" val="1145137949"/>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71A383-C978-41C6-5CC8-941D2570072F}"/>
              </a:ext>
            </a:extLst>
          </p:cNvPr>
          <p:cNvSpPr/>
          <p:nvPr/>
        </p:nvSpPr>
        <p:spPr>
          <a:xfrm>
            <a:off x="0" y="1"/>
            <a:ext cx="12192000" cy="3238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 name="Connecteur droit 4">
            <a:extLst>
              <a:ext uri="{FF2B5EF4-FFF2-40B4-BE49-F238E27FC236}">
                <a16:creationId xmlns:a16="http://schemas.microsoft.com/office/drawing/2014/main" id="{36B268D8-1631-E901-4A80-A653D7746C0D}"/>
              </a:ext>
            </a:extLst>
          </p:cNvPr>
          <p:cNvCxnSpPr/>
          <p:nvPr/>
        </p:nvCxnSpPr>
        <p:spPr>
          <a:xfrm flipH="1">
            <a:off x="2209800" y="3609975"/>
            <a:ext cx="8372475"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9000D64-31E7-38AA-3C5A-B181C684B2D0}"/>
              </a:ext>
            </a:extLst>
          </p:cNvPr>
          <p:cNvSpPr txBox="1"/>
          <p:nvPr/>
        </p:nvSpPr>
        <p:spPr>
          <a:xfrm>
            <a:off x="3190875" y="2955637"/>
            <a:ext cx="5810250" cy="584775"/>
          </a:xfrm>
          <a:prstGeom prst="rect">
            <a:avLst/>
          </a:prstGeom>
          <a:noFill/>
          <a:ln>
            <a:noFill/>
          </a:ln>
        </p:spPr>
        <p:txBody>
          <a:bodyPr wrap="square" rtlCol="0">
            <a:spAutoFit/>
          </a:bodyPr>
          <a:lstStyle/>
          <a:p>
            <a:pPr algn="ctr"/>
            <a:r>
              <a:rPr lang="fr-FR" sz="3200" b="1" dirty="0"/>
              <a:t>Conclusion et perspectives</a:t>
            </a:r>
          </a:p>
        </p:txBody>
      </p:sp>
      <p:sp>
        <p:nvSpPr>
          <p:cNvPr id="2" name="Espace réservé du numéro de diapositive 1">
            <a:extLst>
              <a:ext uri="{FF2B5EF4-FFF2-40B4-BE49-F238E27FC236}">
                <a16:creationId xmlns:a16="http://schemas.microsoft.com/office/drawing/2014/main" id="{60CC8797-7A0D-98D3-361D-A033343537BD}"/>
              </a:ext>
            </a:extLst>
          </p:cNvPr>
          <p:cNvSpPr>
            <a:spLocks noGrp="1"/>
          </p:cNvSpPr>
          <p:nvPr>
            <p:ph type="sldNum" sz="quarter" idx="12"/>
          </p:nvPr>
        </p:nvSpPr>
        <p:spPr>
          <a:xfrm>
            <a:off x="8636743" y="6325224"/>
            <a:ext cx="2743200" cy="365125"/>
          </a:xfrm>
        </p:spPr>
        <p:txBody>
          <a:bodyPr/>
          <a:lstStyle/>
          <a:p>
            <a:fld id="{C2D23CD8-6E2D-4C57-A0D3-F808F739AE11}" type="slidenum">
              <a:rPr lang="fr-FR" smtClean="0"/>
              <a:t>27</a:t>
            </a:fld>
            <a:endParaRPr lang="fr-FR" dirty="0"/>
          </a:p>
        </p:txBody>
      </p:sp>
    </p:spTree>
    <p:extLst>
      <p:ext uri="{BB962C8B-B14F-4D97-AF65-F5344CB8AC3E}">
        <p14:creationId xmlns:p14="http://schemas.microsoft.com/office/powerpoint/2010/main" val="3238352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6" name="Rectangle 5">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7" name="Rectangle 6">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8" name="Rectangle 7">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9" name="Rectangle 8">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1" y="499511"/>
            <a:ext cx="3852153" cy="731160"/>
          </a:xfrm>
          <a:prstGeom prst="rect">
            <a:avLst/>
          </a:prstGeom>
          <a:solidFill>
            <a:schemeClr val="accent5">
              <a:lumMod val="40000"/>
              <a:lumOff val="60000"/>
            </a:schemeClr>
          </a:solidFill>
          <a:ln>
            <a:solidFill>
              <a:schemeClr val="accent5">
                <a:lumMod val="40000"/>
                <a:lumOff val="60000"/>
              </a:schemeClr>
            </a:solidFill>
          </a:ln>
        </p:spPr>
        <p:txBody>
          <a:bodyPr spcFirstLastPara="1" wrap="square" lIns="91425" tIns="45700" rIns="91425" bIns="45700" anchor="ctr" anchorCtr="0">
            <a:noAutofit/>
          </a:bodyPr>
          <a:lstStyle/>
          <a:p>
            <a:pPr lvl="0" algn="ctr"/>
            <a:r>
              <a:rPr lang="fr-FR" sz="2400" b="1" dirty="0">
                <a:ea typeface="Calibri"/>
                <a:cs typeface="Calibri"/>
                <a:sym typeface="Calibri"/>
              </a:rPr>
              <a:t>Conclusion et perspectives</a:t>
            </a:r>
            <a:endParaRPr lang="fr-FR" sz="2400" b="1" dirty="0"/>
          </a:p>
        </p:txBody>
      </p:sp>
      <p:graphicFrame>
        <p:nvGraphicFramePr>
          <p:cNvPr id="11" name="Diagramme 10"/>
          <p:cNvGraphicFramePr/>
          <p:nvPr>
            <p:extLst>
              <p:ext uri="{D42A27DB-BD31-4B8C-83A1-F6EECF244321}">
                <p14:modId xmlns:p14="http://schemas.microsoft.com/office/powerpoint/2010/main" val="3191134608"/>
              </p:ext>
            </p:extLst>
          </p:nvPr>
        </p:nvGraphicFramePr>
        <p:xfrm>
          <a:off x="1287627" y="1705985"/>
          <a:ext cx="9879726" cy="4338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Espace réservé du numéro de diapositive 1">
            <a:extLst>
              <a:ext uri="{FF2B5EF4-FFF2-40B4-BE49-F238E27FC236}">
                <a16:creationId xmlns:a16="http://schemas.microsoft.com/office/drawing/2014/main" id="{FA884605-CF1E-66F1-C3F0-2D2A7CA5FC16}"/>
              </a:ext>
            </a:extLst>
          </p:cNvPr>
          <p:cNvSpPr>
            <a:spLocks noGrp="1"/>
          </p:cNvSpPr>
          <p:nvPr>
            <p:ph type="sldNum" sz="quarter" idx="12"/>
          </p:nvPr>
        </p:nvSpPr>
        <p:spPr/>
        <p:txBody>
          <a:bodyPr/>
          <a:lstStyle/>
          <a:p>
            <a:fld id="{C2D23CD8-6E2D-4C57-A0D3-F808F739AE11}" type="slidenum">
              <a:rPr lang="fr-FR" smtClean="0"/>
              <a:t>28</a:t>
            </a:fld>
            <a:endParaRPr lang="fr-FR"/>
          </a:p>
        </p:txBody>
      </p:sp>
    </p:spTree>
    <p:extLst>
      <p:ext uri="{BB962C8B-B14F-4D97-AF65-F5344CB8AC3E}">
        <p14:creationId xmlns:p14="http://schemas.microsoft.com/office/powerpoint/2010/main" val="427088058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71A383-C978-41C6-5CC8-941D2570072F}"/>
              </a:ext>
            </a:extLst>
          </p:cNvPr>
          <p:cNvSpPr/>
          <p:nvPr/>
        </p:nvSpPr>
        <p:spPr>
          <a:xfrm>
            <a:off x="0" y="1"/>
            <a:ext cx="12192000" cy="3238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 name="Connecteur droit 4">
            <a:extLst>
              <a:ext uri="{FF2B5EF4-FFF2-40B4-BE49-F238E27FC236}">
                <a16:creationId xmlns:a16="http://schemas.microsoft.com/office/drawing/2014/main" id="{36B268D8-1631-E901-4A80-A653D7746C0D}"/>
              </a:ext>
            </a:extLst>
          </p:cNvPr>
          <p:cNvCxnSpPr/>
          <p:nvPr/>
        </p:nvCxnSpPr>
        <p:spPr>
          <a:xfrm flipH="1">
            <a:off x="2209800" y="3609975"/>
            <a:ext cx="8372475"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9000D64-31E7-38AA-3C5A-B181C684B2D0}"/>
              </a:ext>
            </a:extLst>
          </p:cNvPr>
          <p:cNvSpPr txBox="1"/>
          <p:nvPr/>
        </p:nvSpPr>
        <p:spPr>
          <a:xfrm>
            <a:off x="3190875" y="2955637"/>
            <a:ext cx="5810250" cy="584775"/>
          </a:xfrm>
          <a:prstGeom prst="rect">
            <a:avLst/>
          </a:prstGeom>
          <a:noFill/>
          <a:ln>
            <a:noFill/>
          </a:ln>
        </p:spPr>
        <p:txBody>
          <a:bodyPr wrap="square" rtlCol="0">
            <a:spAutoFit/>
          </a:bodyPr>
          <a:lstStyle/>
          <a:p>
            <a:pPr algn="ctr"/>
            <a:r>
              <a:rPr lang="fr-FR" sz="3200" b="1" dirty="0"/>
              <a:t>Merci pour votre attention</a:t>
            </a:r>
          </a:p>
        </p:txBody>
      </p:sp>
      <p:sp>
        <p:nvSpPr>
          <p:cNvPr id="2" name="Espace réservé du numéro de diapositive 1">
            <a:extLst>
              <a:ext uri="{FF2B5EF4-FFF2-40B4-BE49-F238E27FC236}">
                <a16:creationId xmlns:a16="http://schemas.microsoft.com/office/drawing/2014/main" id="{60CC8797-7A0D-98D3-361D-A033343537BD}"/>
              </a:ext>
            </a:extLst>
          </p:cNvPr>
          <p:cNvSpPr>
            <a:spLocks noGrp="1"/>
          </p:cNvSpPr>
          <p:nvPr>
            <p:ph type="sldNum" sz="quarter" idx="12"/>
          </p:nvPr>
        </p:nvSpPr>
        <p:spPr>
          <a:xfrm>
            <a:off x="8636743" y="6325224"/>
            <a:ext cx="2743200" cy="365125"/>
          </a:xfrm>
        </p:spPr>
        <p:txBody>
          <a:bodyPr/>
          <a:lstStyle/>
          <a:p>
            <a:fld id="{C2D23CD8-6E2D-4C57-A0D3-F808F739AE11}" type="slidenum">
              <a:rPr lang="fr-FR" smtClean="0"/>
              <a:t>29</a:t>
            </a:fld>
            <a:endParaRPr lang="fr-FR" dirty="0"/>
          </a:p>
        </p:txBody>
      </p:sp>
    </p:spTree>
    <p:extLst>
      <p:ext uri="{BB962C8B-B14F-4D97-AF65-F5344CB8AC3E}">
        <p14:creationId xmlns:p14="http://schemas.microsoft.com/office/powerpoint/2010/main" val="2747342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71A383-C978-41C6-5CC8-941D2570072F}"/>
              </a:ext>
            </a:extLst>
          </p:cNvPr>
          <p:cNvSpPr/>
          <p:nvPr/>
        </p:nvSpPr>
        <p:spPr>
          <a:xfrm>
            <a:off x="0" y="1"/>
            <a:ext cx="12192000" cy="3238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 name="Connecteur droit 4">
            <a:extLst>
              <a:ext uri="{FF2B5EF4-FFF2-40B4-BE49-F238E27FC236}">
                <a16:creationId xmlns:a16="http://schemas.microsoft.com/office/drawing/2014/main" id="{36B268D8-1631-E901-4A80-A653D7746C0D}"/>
              </a:ext>
            </a:extLst>
          </p:cNvPr>
          <p:cNvCxnSpPr/>
          <p:nvPr/>
        </p:nvCxnSpPr>
        <p:spPr>
          <a:xfrm flipH="1">
            <a:off x="2209800" y="3609975"/>
            <a:ext cx="8372475"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9000D64-31E7-38AA-3C5A-B181C684B2D0}"/>
              </a:ext>
            </a:extLst>
          </p:cNvPr>
          <p:cNvSpPr txBox="1"/>
          <p:nvPr/>
        </p:nvSpPr>
        <p:spPr>
          <a:xfrm>
            <a:off x="3190875" y="2955637"/>
            <a:ext cx="5810250" cy="584775"/>
          </a:xfrm>
          <a:prstGeom prst="rect">
            <a:avLst/>
          </a:prstGeom>
          <a:noFill/>
          <a:ln>
            <a:noFill/>
          </a:ln>
        </p:spPr>
        <p:txBody>
          <a:bodyPr wrap="square" rtlCol="0">
            <a:spAutoFit/>
          </a:bodyPr>
          <a:lstStyle/>
          <a:p>
            <a:pPr algn="ctr"/>
            <a:r>
              <a:rPr lang="fr-FR" sz="3200" b="1" dirty="0"/>
              <a:t>Contexte général du projet</a:t>
            </a:r>
          </a:p>
        </p:txBody>
      </p:sp>
      <p:sp>
        <p:nvSpPr>
          <p:cNvPr id="8" name="Google Shape;109;p14">
            <a:extLst>
              <a:ext uri="{FF2B5EF4-FFF2-40B4-BE49-F238E27FC236}">
                <a16:creationId xmlns:a16="http://schemas.microsoft.com/office/drawing/2014/main" id="{769DB0BF-86B3-3206-1999-6249D7517AA6}"/>
              </a:ext>
            </a:extLst>
          </p:cNvPr>
          <p:cNvSpPr txBox="1">
            <a:spLocks/>
          </p:cNvSpPr>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200" dirty="0">
                <a:latin typeface="Calibri" panose="020F0502020204030204" pitchFamily="34" charset="0"/>
                <a:cs typeface="Calibri" panose="020F0502020204030204" pitchFamily="34" charset="0"/>
              </a:rPr>
              <a:t>3</a:t>
            </a:r>
            <a:endParaRPr lang="fr-FR" sz="1100" dirty="0">
              <a:latin typeface="Calibri" panose="020F0502020204030204" pitchFamily="34" charset="0"/>
              <a:cs typeface="Calibri" panose="020F0502020204030204" pitchFamily="34" charset="0"/>
            </a:endParaRPr>
          </a:p>
        </p:txBody>
      </p:sp>
      <p:sp>
        <p:nvSpPr>
          <p:cNvPr id="2" name="Espace réservé du numéro de diapositive 1">
            <a:extLst>
              <a:ext uri="{FF2B5EF4-FFF2-40B4-BE49-F238E27FC236}">
                <a16:creationId xmlns:a16="http://schemas.microsoft.com/office/drawing/2014/main" id="{11968AD6-595F-FE40-AF12-87E264517893}"/>
              </a:ext>
            </a:extLst>
          </p:cNvPr>
          <p:cNvSpPr>
            <a:spLocks noGrp="1"/>
          </p:cNvSpPr>
          <p:nvPr>
            <p:ph type="sldNum" sz="quarter" idx="12"/>
          </p:nvPr>
        </p:nvSpPr>
        <p:spPr/>
        <p:txBody>
          <a:bodyPr/>
          <a:lstStyle/>
          <a:p>
            <a:fld id="{C2D23CD8-6E2D-4C57-A0D3-F808F739AE11}" type="slidenum">
              <a:rPr lang="fr-FR" smtClean="0"/>
              <a:t>3</a:t>
            </a:fld>
            <a:endParaRPr lang="fr-FR"/>
          </a:p>
        </p:txBody>
      </p:sp>
    </p:spTree>
    <p:extLst>
      <p:ext uri="{BB962C8B-B14F-4D97-AF65-F5344CB8AC3E}">
        <p14:creationId xmlns:p14="http://schemas.microsoft.com/office/powerpoint/2010/main" val="3566694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33730BE-8EC0-1DB4-68B2-A82733587C0E}"/>
              </a:ext>
            </a:extLst>
          </p:cNvPr>
          <p:cNvPicPr>
            <a:picLocks noChangeAspect="1"/>
          </p:cNvPicPr>
          <p:nvPr/>
        </p:nvPicPr>
        <p:blipFill>
          <a:blip r:embed="rId3"/>
          <a:stretch>
            <a:fillRect/>
          </a:stretch>
        </p:blipFill>
        <p:spPr>
          <a:xfrm>
            <a:off x="452231" y="277051"/>
            <a:ext cx="1903388" cy="838687"/>
          </a:xfrm>
          <a:prstGeom prst="rect">
            <a:avLst/>
          </a:prstGeom>
        </p:spPr>
      </p:pic>
      <p:sp>
        <p:nvSpPr>
          <p:cNvPr id="6" name="ZoneTexte 5">
            <a:extLst>
              <a:ext uri="{FF2B5EF4-FFF2-40B4-BE49-F238E27FC236}">
                <a16:creationId xmlns:a16="http://schemas.microsoft.com/office/drawing/2014/main" id="{8874469D-3663-F56F-C39B-041EF3B5FD57}"/>
              </a:ext>
            </a:extLst>
          </p:cNvPr>
          <p:cNvSpPr txBox="1"/>
          <p:nvPr/>
        </p:nvSpPr>
        <p:spPr>
          <a:xfrm>
            <a:off x="2936768" y="605055"/>
            <a:ext cx="6130212" cy="931345"/>
          </a:xfrm>
          <a:prstGeom prst="rect">
            <a:avLst/>
          </a:prstGeom>
          <a:noFill/>
        </p:spPr>
        <p:txBody>
          <a:bodyPr wrap="square">
            <a:spAutoFit/>
          </a:bodyPr>
          <a:lstStyle/>
          <a:p>
            <a:pPr marL="0" marR="0" lvl="0" indent="0" algn="ctr" rtl="0">
              <a:lnSpc>
                <a:spcPct val="120000"/>
              </a:lnSpc>
              <a:spcBef>
                <a:spcPts val="0"/>
              </a:spcBef>
              <a:spcAft>
                <a:spcPts val="0"/>
              </a:spcAft>
              <a:buClr>
                <a:srgbClr val="2E75B5"/>
              </a:buClr>
              <a:buSzPts val="1600"/>
              <a:buFont typeface="Times New Roman"/>
              <a:buNone/>
            </a:pPr>
            <a:r>
              <a:rPr lang="fr-FR" sz="2400" dirty="0">
                <a:solidFill>
                  <a:schemeClr val="accent1">
                    <a:lumMod val="50000"/>
                  </a:schemeClr>
                </a:solidFill>
                <a:latin typeface="Bahnschrift" panose="020B0502040204020203" pitchFamily="34" charset="0"/>
                <a:ea typeface="Times New Roman"/>
                <a:cs typeface="Times New Roman"/>
                <a:sym typeface="Times New Roman"/>
              </a:rPr>
              <a:t>Soutenance de projet de fin d’études</a:t>
            </a:r>
            <a:br>
              <a:rPr lang="fr-FR" sz="2400" dirty="0">
                <a:solidFill>
                  <a:schemeClr val="accent1">
                    <a:lumMod val="50000"/>
                  </a:schemeClr>
                </a:solidFill>
                <a:latin typeface="Bahnschrift" panose="020B0502040204020203" pitchFamily="34" charset="0"/>
                <a:ea typeface="Times New Roman"/>
                <a:cs typeface="Times New Roman"/>
                <a:sym typeface="Times New Roman"/>
              </a:rPr>
            </a:br>
            <a:endParaRPr lang="fr-FR" sz="2400" dirty="0">
              <a:ln w="18415" cmpd="sng">
                <a:noFill/>
                <a:prstDash val="solid"/>
              </a:ln>
              <a:solidFill>
                <a:schemeClr val="accent1">
                  <a:lumMod val="50000"/>
                </a:schemeClr>
              </a:solidFill>
              <a:latin typeface="Bahnschrift" panose="020B0502040204020203" pitchFamily="34" charset="0"/>
            </a:endParaRPr>
          </a:p>
        </p:txBody>
      </p:sp>
      <p:sp>
        <p:nvSpPr>
          <p:cNvPr id="12" name="Rectangle 11"/>
          <p:cNvSpPr/>
          <p:nvPr/>
        </p:nvSpPr>
        <p:spPr>
          <a:xfrm>
            <a:off x="0" y="1610633"/>
            <a:ext cx="12192000" cy="216568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p:cNvSpPr txBox="1"/>
          <p:nvPr/>
        </p:nvSpPr>
        <p:spPr>
          <a:xfrm>
            <a:off x="441158" y="2080756"/>
            <a:ext cx="11309684" cy="1200329"/>
          </a:xfrm>
          <a:prstGeom prst="rect">
            <a:avLst/>
          </a:prstGeom>
          <a:noFill/>
        </p:spPr>
        <p:txBody>
          <a:bodyPr wrap="square" rtlCol="0">
            <a:spAutoFit/>
          </a:bodyPr>
          <a:lstStyle/>
          <a:p>
            <a:pPr algn="ctr"/>
            <a:r>
              <a:rPr lang="fr-FR" sz="2400" b="1" dirty="0">
                <a:solidFill>
                  <a:schemeClr val="bg1"/>
                </a:solidFill>
                <a:latin typeface="Arial Rounded MT Bold" panose="020F0704030504030204" pitchFamily="34" charset="0"/>
              </a:rPr>
              <a:t>Développement d’une application mobile </a:t>
            </a:r>
          </a:p>
          <a:p>
            <a:pPr algn="ctr"/>
            <a:r>
              <a:rPr lang="fr-FR" sz="2400" b="1" dirty="0">
                <a:solidFill>
                  <a:schemeClr val="bg1"/>
                </a:solidFill>
                <a:latin typeface="Arial Rounded MT Bold" panose="020F0704030504030204" pitchFamily="34" charset="0"/>
              </a:rPr>
              <a:t>pour la localisation des guichets automatiques </a:t>
            </a:r>
          </a:p>
          <a:p>
            <a:pPr algn="ctr"/>
            <a:r>
              <a:rPr lang="fr-FR" sz="2400" b="1" dirty="0">
                <a:solidFill>
                  <a:schemeClr val="bg1"/>
                </a:solidFill>
                <a:latin typeface="Arial Rounded MT Bold" panose="020F0704030504030204" pitchFamily="34" charset="0"/>
              </a:rPr>
              <a:t>bancaires</a:t>
            </a:r>
            <a:endParaRPr lang="fr-FR" sz="2400" dirty="0">
              <a:solidFill>
                <a:schemeClr val="bg1"/>
              </a:solidFill>
              <a:latin typeface="Arial Rounded MT Bold" panose="020F0704030504030204" pitchFamily="34" charset="0"/>
            </a:endParaRPr>
          </a:p>
        </p:txBody>
      </p:sp>
      <p:sp>
        <p:nvSpPr>
          <p:cNvPr id="14" name="ZoneTexte 13">
            <a:extLst>
              <a:ext uri="{FF2B5EF4-FFF2-40B4-BE49-F238E27FC236}">
                <a16:creationId xmlns:a16="http://schemas.microsoft.com/office/drawing/2014/main" id="{3B304BDD-3F96-3A70-B09A-87095039691C}"/>
              </a:ext>
            </a:extLst>
          </p:cNvPr>
          <p:cNvSpPr txBox="1"/>
          <p:nvPr/>
        </p:nvSpPr>
        <p:spPr>
          <a:xfrm>
            <a:off x="670561" y="4041059"/>
            <a:ext cx="3476445" cy="740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000"/>
              </a:lnSpc>
            </a:pPr>
            <a:r>
              <a:rPr lang="fr-FR" sz="2000" b="1" dirty="0">
                <a:solidFill>
                  <a:srgbClr val="002060"/>
                </a:solidFill>
                <a:cs typeface="Calibri"/>
              </a:rPr>
              <a:t>Réalisé par :</a:t>
            </a:r>
          </a:p>
          <a:p>
            <a:pPr marL="285750" indent="-285750">
              <a:lnSpc>
                <a:spcPct val="114000"/>
              </a:lnSpc>
              <a:buFont typeface="Wingdings" panose="05000000000000000000" pitchFamily="2" charset="2"/>
              <a:buChar char="§"/>
            </a:pPr>
            <a:r>
              <a:rPr lang="fr-FR" dirty="0">
                <a:cs typeface="Calibri"/>
              </a:rPr>
              <a:t>ABDERRAFIK Mohamed</a:t>
            </a:r>
          </a:p>
        </p:txBody>
      </p:sp>
      <p:sp>
        <p:nvSpPr>
          <p:cNvPr id="15" name="ZoneTexte 14">
            <a:extLst>
              <a:ext uri="{FF2B5EF4-FFF2-40B4-BE49-F238E27FC236}">
                <a16:creationId xmlns:a16="http://schemas.microsoft.com/office/drawing/2014/main" id="{E9E37EC9-F3AA-F818-53A2-01C26AED52EA}"/>
              </a:ext>
            </a:extLst>
          </p:cNvPr>
          <p:cNvSpPr txBox="1"/>
          <p:nvPr/>
        </p:nvSpPr>
        <p:spPr>
          <a:xfrm>
            <a:off x="6096000" y="3997576"/>
            <a:ext cx="5463364" cy="13725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000"/>
              </a:lnSpc>
            </a:pPr>
            <a:r>
              <a:rPr lang="fr-FR" sz="2000" b="1" dirty="0">
                <a:solidFill>
                  <a:srgbClr val="002060"/>
                </a:solidFill>
                <a:cs typeface="Calibri"/>
              </a:rPr>
              <a:t>Soutenu le 4 juillet 2023 , devant le jury :</a:t>
            </a:r>
          </a:p>
          <a:p>
            <a:pPr marL="285750" indent="-285750">
              <a:lnSpc>
                <a:spcPct val="114000"/>
              </a:lnSpc>
              <a:buFont typeface="Wingdings" panose="05000000000000000000" pitchFamily="2" charset="2"/>
              <a:buChar char="§"/>
            </a:pPr>
            <a:r>
              <a:rPr lang="fr-FR" b="1" dirty="0">
                <a:effectLst/>
                <a:latin typeface="Calibri" panose="020F0502020204030204" pitchFamily="34" charset="0"/>
                <a:cs typeface="Calibri" panose="020F0502020204030204" pitchFamily="34" charset="0"/>
              </a:rPr>
              <a:t>Président :</a:t>
            </a:r>
            <a:r>
              <a:rPr lang="fr-FR" dirty="0">
                <a:effectLst/>
                <a:latin typeface="Calibri" panose="020F0502020204030204" pitchFamily="34" charset="0"/>
                <a:cs typeface="Calibri" panose="020F0502020204030204" pitchFamily="34" charset="0"/>
              </a:rPr>
              <a:t> Mr. ALAMI Bachir Omar</a:t>
            </a:r>
          </a:p>
          <a:p>
            <a:pPr marL="285750" indent="-285750">
              <a:lnSpc>
                <a:spcPct val="114000"/>
              </a:lnSpc>
              <a:buFont typeface="Wingdings" panose="05000000000000000000" pitchFamily="2" charset="2"/>
              <a:buChar char="§"/>
            </a:pPr>
            <a:r>
              <a:rPr lang="fr-FR" b="1" dirty="0">
                <a:effectLst/>
                <a:latin typeface="Calibri" panose="020F0502020204030204" pitchFamily="34" charset="0"/>
                <a:cs typeface="Calibri" panose="020F0502020204030204" pitchFamily="34" charset="0"/>
              </a:rPr>
              <a:t>Encadrant interne : </a:t>
            </a:r>
            <a:r>
              <a:rPr lang="fr-FR" dirty="0">
                <a:effectLst/>
                <a:latin typeface="Calibri" panose="020F0502020204030204" pitchFamily="34" charset="0"/>
                <a:cs typeface="Calibri" panose="020F0502020204030204" pitchFamily="34" charset="0"/>
              </a:rPr>
              <a:t>Mr. EL BRIRCHI El Hassan</a:t>
            </a:r>
          </a:p>
          <a:p>
            <a:pPr marL="285750" indent="-285750">
              <a:lnSpc>
                <a:spcPct val="114000"/>
              </a:lnSpc>
              <a:buFont typeface="Wingdings" panose="05000000000000000000" pitchFamily="2" charset="2"/>
              <a:buChar char="§"/>
            </a:pPr>
            <a:r>
              <a:rPr lang="fr-FR" b="1" dirty="0">
                <a:effectLst/>
                <a:latin typeface="Calibri" panose="020F0502020204030204" pitchFamily="34" charset="0"/>
                <a:cs typeface="Calibri" panose="020F0502020204030204" pitchFamily="34" charset="0"/>
              </a:rPr>
              <a:t>Examinateur : </a:t>
            </a:r>
            <a:r>
              <a:rPr lang="fr-FR" dirty="0">
                <a:effectLst/>
                <a:latin typeface="Calibri" panose="020F0502020204030204" pitchFamily="34" charset="0"/>
                <a:cs typeface="Calibri" panose="020F0502020204030204" pitchFamily="34" charset="0"/>
              </a:rPr>
              <a:t>Mr. MALAAININE Mohamed El </a:t>
            </a:r>
            <a:r>
              <a:rPr lang="fr-FR" dirty="0" err="1">
                <a:effectLst/>
                <a:latin typeface="Calibri" panose="020F0502020204030204" pitchFamily="34" charset="0"/>
                <a:cs typeface="Calibri" panose="020F0502020204030204" pitchFamily="34" charset="0"/>
              </a:rPr>
              <a:t>Imame</a:t>
            </a:r>
            <a:endParaRPr lang="fr-FR" dirty="0">
              <a:effectLst/>
              <a:latin typeface="Calibri" panose="020F0502020204030204" pitchFamily="34" charset="0"/>
              <a:cs typeface="Calibri" panose="020F0502020204030204" pitchFamily="34" charset="0"/>
            </a:endParaRPr>
          </a:p>
        </p:txBody>
      </p:sp>
      <p:sp>
        <p:nvSpPr>
          <p:cNvPr id="16" name="ZoneTexte 15">
            <a:extLst>
              <a:ext uri="{FF2B5EF4-FFF2-40B4-BE49-F238E27FC236}">
                <a16:creationId xmlns:a16="http://schemas.microsoft.com/office/drawing/2014/main" id="{3B304BDD-3F96-3A70-B09A-87095039691C}"/>
              </a:ext>
            </a:extLst>
          </p:cNvPr>
          <p:cNvSpPr txBox="1"/>
          <p:nvPr/>
        </p:nvSpPr>
        <p:spPr>
          <a:xfrm>
            <a:off x="3662511" y="6080899"/>
            <a:ext cx="45555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b="1" dirty="0">
                <a:solidFill>
                  <a:srgbClr val="002060"/>
                </a:solidFill>
                <a:ea typeface="Times New Roman"/>
                <a:cs typeface="Times New Roman"/>
                <a:sym typeface="Times New Roman"/>
              </a:rPr>
              <a:t>Sciences de l’information géographique </a:t>
            </a:r>
            <a:r>
              <a:rPr lang="fr-FR" b="1" dirty="0">
                <a:solidFill>
                  <a:srgbClr val="002060"/>
                </a:solidFill>
                <a:cs typeface="Calibri"/>
              </a:rPr>
              <a:t>2022/2023</a:t>
            </a:r>
            <a:endParaRPr lang="fr-FR" sz="1600" dirty="0">
              <a:cs typeface="Calibri"/>
            </a:endParaRPr>
          </a:p>
        </p:txBody>
      </p:sp>
      <p:pic>
        <p:nvPicPr>
          <p:cNvPr id="2" name="Image 1">
            <a:extLst>
              <a:ext uri="{FF2B5EF4-FFF2-40B4-BE49-F238E27FC236}">
                <a16:creationId xmlns:a16="http://schemas.microsoft.com/office/drawing/2014/main" id="{AD47C96B-6075-7646-32C7-2F43F21396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48130" y="330551"/>
            <a:ext cx="1903388" cy="1015341"/>
          </a:xfrm>
          <a:prstGeom prst="rect">
            <a:avLst/>
          </a:prstGeom>
          <a:noFill/>
        </p:spPr>
      </p:pic>
    </p:spTree>
    <p:extLst>
      <p:ext uri="{BB962C8B-B14F-4D97-AF65-F5344CB8AC3E}">
        <p14:creationId xmlns:p14="http://schemas.microsoft.com/office/powerpoint/2010/main" val="710604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5" name="Rectangle 4">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6" name="Rectangle 5">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7" name="Rectangle 6">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8" name="Rectangle 7">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0" name="Google Shape;177;p29">
            <a:extLst>
              <a:ext uri="{FF2B5EF4-FFF2-40B4-BE49-F238E27FC236}">
                <a16:creationId xmlns:a16="http://schemas.microsoft.com/office/drawing/2014/main" id="{7969A729-2A58-99A5-E46E-54440904E7E5}"/>
              </a:ext>
            </a:extLst>
          </p:cNvPr>
          <p:cNvSpPr/>
          <p:nvPr/>
        </p:nvSpPr>
        <p:spPr>
          <a:xfrm>
            <a:off x="-1" y="499511"/>
            <a:ext cx="3677055" cy="51318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fr" sz="2200" dirty="0">
                <a:solidFill>
                  <a:srgbClr val="FFFFFF"/>
                </a:solidFill>
                <a:latin typeface="Calibri"/>
                <a:ea typeface="Calibri"/>
                <a:cs typeface="Calibri"/>
                <a:sym typeface="Calibri"/>
              </a:rPr>
              <a:t>Contexte général du projet </a:t>
            </a:r>
            <a:endParaRPr sz="2200" dirty="0"/>
          </a:p>
        </p:txBody>
      </p:sp>
      <p:sp>
        <p:nvSpPr>
          <p:cNvPr id="11" name="ZoneTexte 10">
            <a:extLst>
              <a:ext uri="{FF2B5EF4-FFF2-40B4-BE49-F238E27FC236}">
                <a16:creationId xmlns:a16="http://schemas.microsoft.com/office/drawing/2014/main" id="{2D619A94-0790-5BD8-CF78-8F9F138E74C2}"/>
              </a:ext>
            </a:extLst>
          </p:cNvPr>
          <p:cNvSpPr txBox="1"/>
          <p:nvPr/>
        </p:nvSpPr>
        <p:spPr>
          <a:xfrm>
            <a:off x="3906566" y="236719"/>
            <a:ext cx="2716189" cy="461665"/>
          </a:xfrm>
          <a:prstGeom prst="rect">
            <a:avLst/>
          </a:prstGeom>
          <a:noFill/>
        </p:spPr>
        <p:txBody>
          <a:bodyPr wrap="square" rtlCol="0">
            <a:spAutoFit/>
          </a:bodyPr>
          <a:lstStyle/>
          <a:p>
            <a:pPr algn="ctr"/>
            <a:r>
              <a:rPr lang="fr-FR" sz="2400" b="1" dirty="0">
                <a:solidFill>
                  <a:schemeClr val="accent5">
                    <a:lumMod val="75000"/>
                  </a:schemeClr>
                </a:solidFill>
              </a:rPr>
              <a:t>Organisme d’accueil</a:t>
            </a:r>
          </a:p>
        </p:txBody>
      </p:sp>
      <p:sp>
        <p:nvSpPr>
          <p:cNvPr id="12" name="ZoneTexte 11">
            <a:extLst>
              <a:ext uri="{FF2B5EF4-FFF2-40B4-BE49-F238E27FC236}">
                <a16:creationId xmlns:a16="http://schemas.microsoft.com/office/drawing/2014/main" id="{F3746C10-1488-DBF2-9937-E4F1900A9A9F}"/>
              </a:ext>
            </a:extLst>
          </p:cNvPr>
          <p:cNvSpPr txBox="1"/>
          <p:nvPr/>
        </p:nvSpPr>
        <p:spPr>
          <a:xfrm>
            <a:off x="7405392" y="282351"/>
            <a:ext cx="3069772" cy="461665"/>
          </a:xfrm>
          <a:prstGeom prst="rect">
            <a:avLst/>
          </a:prstGeom>
          <a:noFill/>
        </p:spPr>
        <p:txBody>
          <a:bodyPr wrap="square">
            <a:spAutoFit/>
          </a:bodyPr>
          <a:lstStyle/>
          <a:p>
            <a:pPr algn="ctr"/>
            <a:r>
              <a:rPr lang="fr-FR" sz="2400" b="1" dirty="0">
                <a:solidFill>
                  <a:schemeClr val="bg2">
                    <a:lumMod val="90000"/>
                  </a:schemeClr>
                </a:solidFill>
              </a:rPr>
              <a:t>Présentation du projet</a:t>
            </a:r>
          </a:p>
        </p:txBody>
      </p:sp>
      <p:sp>
        <p:nvSpPr>
          <p:cNvPr id="13" name="Rectangle 12">
            <a:extLst>
              <a:ext uri="{FF2B5EF4-FFF2-40B4-BE49-F238E27FC236}">
                <a16:creationId xmlns:a16="http://schemas.microsoft.com/office/drawing/2014/main" id="{76C82DD8-3A42-EF44-38B0-0DEFA0742572}"/>
              </a:ext>
            </a:extLst>
          </p:cNvPr>
          <p:cNvSpPr/>
          <p:nvPr/>
        </p:nvSpPr>
        <p:spPr>
          <a:xfrm>
            <a:off x="3917267" y="733243"/>
            <a:ext cx="2673063" cy="7185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A026091A-7AF4-CFB9-9AD7-746470EBC7FE}"/>
              </a:ext>
            </a:extLst>
          </p:cNvPr>
          <p:cNvSpPr/>
          <p:nvPr/>
        </p:nvSpPr>
        <p:spPr>
          <a:xfrm flipV="1">
            <a:off x="7528177" y="763024"/>
            <a:ext cx="2949020"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a:extLst>
              <a:ext uri="{FF2B5EF4-FFF2-40B4-BE49-F238E27FC236}">
                <a16:creationId xmlns:a16="http://schemas.microsoft.com/office/drawing/2014/main" id="{1177DE5C-7060-1D69-A117-5C5B4C1256F0}"/>
              </a:ext>
            </a:extLst>
          </p:cNvPr>
          <p:cNvCxnSpPr/>
          <p:nvPr/>
        </p:nvCxnSpPr>
        <p:spPr>
          <a:xfrm>
            <a:off x="5923106" y="2142184"/>
            <a:ext cx="0" cy="414121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2" name="Google Shape;109;p14">
            <a:extLst>
              <a:ext uri="{FF2B5EF4-FFF2-40B4-BE49-F238E27FC236}">
                <a16:creationId xmlns:a16="http://schemas.microsoft.com/office/drawing/2014/main" id="{B16C17D5-1CF9-940D-538A-705F2F7FE338}"/>
              </a:ext>
            </a:extLst>
          </p:cNvPr>
          <p:cNvSpPr txBox="1">
            <a:spLocks/>
          </p:cNvSpPr>
          <p:nvPr/>
        </p:nvSpPr>
        <p:spPr>
          <a:xfrm>
            <a:off x="8630055" y="6356350"/>
            <a:ext cx="2743200" cy="365125"/>
          </a:xfrm>
          <a:prstGeom prst="rect">
            <a:avLst/>
          </a:prstGeom>
          <a:noFill/>
          <a:ln>
            <a:noFill/>
          </a:ln>
        </p:spPr>
        <p:txBody>
          <a:bodyPr spcFirstLastPara="1" wrap="square" lIns="91425" tIns="45700" rIns="91425" bIns="45700" anchor="ctr" anchorCtr="0">
            <a:noAutofit/>
          </a:bodyPr>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fr-FR" sz="1600" dirty="0">
                <a:latin typeface="Calibri" panose="020F0502020204030204" pitchFamily="34" charset="0"/>
                <a:cs typeface="Calibri" panose="020F0502020204030204" pitchFamily="34" charset="0"/>
              </a:rPr>
              <a:t>4</a:t>
            </a:r>
            <a:endParaRPr lang="fr-FR" sz="1400" dirty="0">
              <a:latin typeface="Calibri" panose="020F0502020204030204" pitchFamily="34" charset="0"/>
              <a:cs typeface="Calibri" panose="020F0502020204030204" pitchFamily="34" charset="0"/>
            </a:endParaRPr>
          </a:p>
        </p:txBody>
      </p:sp>
      <p:pic>
        <p:nvPicPr>
          <p:cNvPr id="2" name="Image 1">
            <a:extLst>
              <a:ext uri="{FF2B5EF4-FFF2-40B4-BE49-F238E27FC236}">
                <a16:creationId xmlns:a16="http://schemas.microsoft.com/office/drawing/2014/main" id="{642B64D4-9A5C-2749-E52C-0CD3AE70C6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4886" y="1197458"/>
            <a:ext cx="3178627" cy="1695603"/>
          </a:xfrm>
          <a:prstGeom prst="rect">
            <a:avLst/>
          </a:prstGeom>
          <a:noFill/>
        </p:spPr>
      </p:pic>
      <p:pic>
        <p:nvPicPr>
          <p:cNvPr id="3" name="Image 2">
            <a:extLst>
              <a:ext uri="{FF2B5EF4-FFF2-40B4-BE49-F238E27FC236}">
                <a16:creationId xmlns:a16="http://schemas.microsoft.com/office/drawing/2014/main" id="{3DBDE00C-4797-776F-2BFA-3E5D466362D4}"/>
              </a:ext>
            </a:extLst>
          </p:cNvPr>
          <p:cNvPicPr>
            <a:picLocks noChangeAspect="1"/>
          </p:cNvPicPr>
          <p:nvPr/>
        </p:nvPicPr>
        <p:blipFill>
          <a:blip r:embed="rId4"/>
          <a:stretch>
            <a:fillRect/>
          </a:stretch>
        </p:blipFill>
        <p:spPr>
          <a:xfrm>
            <a:off x="1931441" y="2609109"/>
            <a:ext cx="2447014" cy="3460951"/>
          </a:xfrm>
          <a:prstGeom prst="rect">
            <a:avLst/>
          </a:prstGeom>
        </p:spPr>
      </p:pic>
      <p:grpSp>
        <p:nvGrpSpPr>
          <p:cNvPr id="30" name="Groupe 29">
            <a:extLst>
              <a:ext uri="{FF2B5EF4-FFF2-40B4-BE49-F238E27FC236}">
                <a16:creationId xmlns:a16="http://schemas.microsoft.com/office/drawing/2014/main" id="{42BE9CD3-CB35-1D32-3402-11703443DC18}"/>
              </a:ext>
            </a:extLst>
          </p:cNvPr>
          <p:cNvGrpSpPr/>
          <p:nvPr/>
        </p:nvGrpSpPr>
        <p:grpSpPr>
          <a:xfrm>
            <a:off x="6590332" y="2802460"/>
            <a:ext cx="623790" cy="2403419"/>
            <a:chOff x="6617190" y="3053221"/>
            <a:chExt cx="623790" cy="2403419"/>
          </a:xfrm>
        </p:grpSpPr>
        <p:pic>
          <p:nvPicPr>
            <p:cNvPr id="15" name="Image 14">
              <a:extLst>
                <a:ext uri="{FF2B5EF4-FFF2-40B4-BE49-F238E27FC236}">
                  <a16:creationId xmlns:a16="http://schemas.microsoft.com/office/drawing/2014/main" id="{A5BD0901-BD71-4222-AD0A-73192CE97CFD}"/>
                </a:ext>
              </a:extLst>
            </p:cNvPr>
            <p:cNvPicPr>
              <a:picLocks noChangeAspect="1"/>
            </p:cNvPicPr>
            <p:nvPr/>
          </p:nvPicPr>
          <p:blipFill>
            <a:blip r:embed="rId5"/>
            <a:stretch>
              <a:fillRect/>
            </a:stretch>
          </p:blipFill>
          <p:spPr>
            <a:xfrm>
              <a:off x="6617190" y="3053221"/>
              <a:ext cx="591363" cy="603556"/>
            </a:xfrm>
            <a:prstGeom prst="rect">
              <a:avLst/>
            </a:prstGeom>
          </p:spPr>
        </p:pic>
        <p:pic>
          <p:nvPicPr>
            <p:cNvPr id="16" name="Image 15">
              <a:extLst>
                <a:ext uri="{FF2B5EF4-FFF2-40B4-BE49-F238E27FC236}">
                  <a16:creationId xmlns:a16="http://schemas.microsoft.com/office/drawing/2014/main" id="{82733CF5-2C84-4910-981A-92FC78744823}"/>
                </a:ext>
              </a:extLst>
            </p:cNvPr>
            <p:cNvPicPr>
              <a:picLocks noChangeAspect="1"/>
            </p:cNvPicPr>
            <p:nvPr/>
          </p:nvPicPr>
          <p:blipFill>
            <a:blip r:embed="rId5"/>
            <a:stretch>
              <a:fillRect/>
            </a:stretch>
          </p:blipFill>
          <p:spPr>
            <a:xfrm>
              <a:off x="6649617" y="3953375"/>
              <a:ext cx="591363" cy="603556"/>
            </a:xfrm>
            <a:prstGeom prst="rect">
              <a:avLst/>
            </a:prstGeom>
          </p:spPr>
        </p:pic>
        <p:pic>
          <p:nvPicPr>
            <p:cNvPr id="17" name="Image 16">
              <a:extLst>
                <a:ext uri="{FF2B5EF4-FFF2-40B4-BE49-F238E27FC236}">
                  <a16:creationId xmlns:a16="http://schemas.microsoft.com/office/drawing/2014/main" id="{2EA3A2C6-04E1-E48D-9BE3-168FD9509BA6}"/>
                </a:ext>
              </a:extLst>
            </p:cNvPr>
            <p:cNvPicPr>
              <a:picLocks noChangeAspect="1"/>
            </p:cNvPicPr>
            <p:nvPr/>
          </p:nvPicPr>
          <p:blipFill>
            <a:blip r:embed="rId5"/>
            <a:stretch>
              <a:fillRect/>
            </a:stretch>
          </p:blipFill>
          <p:spPr>
            <a:xfrm>
              <a:off x="6649617" y="4853084"/>
              <a:ext cx="591363" cy="603556"/>
            </a:xfrm>
            <a:prstGeom prst="rect">
              <a:avLst/>
            </a:prstGeom>
          </p:spPr>
        </p:pic>
      </p:grpSp>
      <p:grpSp>
        <p:nvGrpSpPr>
          <p:cNvPr id="31" name="Groupe 30">
            <a:extLst>
              <a:ext uri="{FF2B5EF4-FFF2-40B4-BE49-F238E27FC236}">
                <a16:creationId xmlns:a16="http://schemas.microsoft.com/office/drawing/2014/main" id="{326C125F-60A9-4D21-C986-624878EF95BE}"/>
              </a:ext>
            </a:extLst>
          </p:cNvPr>
          <p:cNvGrpSpPr/>
          <p:nvPr/>
        </p:nvGrpSpPr>
        <p:grpSpPr>
          <a:xfrm>
            <a:off x="7467758" y="2840160"/>
            <a:ext cx="7385345" cy="2307556"/>
            <a:chOff x="7452934" y="3129156"/>
            <a:chExt cx="7385345" cy="2307556"/>
          </a:xfrm>
        </p:grpSpPr>
        <p:sp>
          <p:nvSpPr>
            <p:cNvPr id="25" name="ZoneTexte 24">
              <a:extLst>
                <a:ext uri="{FF2B5EF4-FFF2-40B4-BE49-F238E27FC236}">
                  <a16:creationId xmlns:a16="http://schemas.microsoft.com/office/drawing/2014/main" id="{3DBD44E4-5AD9-AF30-6AD3-00019A6D0BE1}"/>
                </a:ext>
              </a:extLst>
            </p:cNvPr>
            <p:cNvSpPr txBox="1"/>
            <p:nvPr/>
          </p:nvSpPr>
          <p:spPr>
            <a:xfrm>
              <a:off x="7452934" y="3129156"/>
              <a:ext cx="6770450" cy="461665"/>
            </a:xfrm>
            <a:prstGeom prst="rect">
              <a:avLst/>
            </a:prstGeom>
            <a:noFill/>
          </p:spPr>
          <p:txBody>
            <a:bodyPr wrap="square">
              <a:spAutoFit/>
            </a:bodyPr>
            <a:lstStyle/>
            <a:p>
              <a:r>
                <a:rPr lang="fr-FR" sz="2400" b="1" dirty="0">
                  <a:cs typeface="Times New Roman" panose="02020603050405020304" pitchFamily="18" charset="0"/>
                </a:rPr>
                <a:t>Conseil</a:t>
              </a:r>
            </a:p>
          </p:txBody>
        </p:sp>
        <p:sp>
          <p:nvSpPr>
            <p:cNvPr id="27" name="ZoneTexte 26">
              <a:extLst>
                <a:ext uri="{FF2B5EF4-FFF2-40B4-BE49-F238E27FC236}">
                  <a16:creationId xmlns:a16="http://schemas.microsoft.com/office/drawing/2014/main" id="{91EF3F16-504D-7782-C2C3-346B2B32D86E}"/>
                </a:ext>
              </a:extLst>
            </p:cNvPr>
            <p:cNvSpPr txBox="1"/>
            <p:nvPr/>
          </p:nvSpPr>
          <p:spPr>
            <a:xfrm>
              <a:off x="7452934" y="4070487"/>
              <a:ext cx="7140102" cy="461665"/>
            </a:xfrm>
            <a:prstGeom prst="rect">
              <a:avLst/>
            </a:prstGeom>
            <a:noFill/>
          </p:spPr>
          <p:txBody>
            <a:bodyPr wrap="square">
              <a:spAutoFit/>
            </a:bodyPr>
            <a:lstStyle/>
            <a:p>
              <a:r>
                <a:rPr lang="fr-FR" sz="2400" b="1" dirty="0"/>
                <a:t>Intégration</a:t>
              </a:r>
              <a:endParaRPr lang="fr-FR" sz="2800" b="1" dirty="0"/>
            </a:p>
          </p:txBody>
        </p:sp>
        <p:sp>
          <p:nvSpPr>
            <p:cNvPr id="29" name="ZoneTexte 28">
              <a:extLst>
                <a:ext uri="{FF2B5EF4-FFF2-40B4-BE49-F238E27FC236}">
                  <a16:creationId xmlns:a16="http://schemas.microsoft.com/office/drawing/2014/main" id="{300192E7-E3E7-9D77-F0C2-0D674A40E5D8}"/>
                </a:ext>
              </a:extLst>
            </p:cNvPr>
            <p:cNvSpPr txBox="1"/>
            <p:nvPr/>
          </p:nvSpPr>
          <p:spPr>
            <a:xfrm>
              <a:off x="7513353" y="4975047"/>
              <a:ext cx="7324926" cy="461665"/>
            </a:xfrm>
            <a:prstGeom prst="rect">
              <a:avLst/>
            </a:prstGeom>
            <a:noFill/>
          </p:spPr>
          <p:txBody>
            <a:bodyPr wrap="square">
              <a:spAutoFit/>
            </a:bodyPr>
            <a:lstStyle/>
            <a:p>
              <a:r>
                <a:rPr lang="fr-FR" sz="2400" b="1" dirty="0"/>
                <a:t>Support</a:t>
              </a:r>
            </a:p>
          </p:txBody>
        </p:sp>
      </p:grpSp>
      <p:sp>
        <p:nvSpPr>
          <p:cNvPr id="32" name="Rectangle 31">
            <a:extLst>
              <a:ext uri="{FF2B5EF4-FFF2-40B4-BE49-F238E27FC236}">
                <a16:creationId xmlns:a16="http://schemas.microsoft.com/office/drawing/2014/main" id="{DA942068-24DD-C4D3-6A38-95271A91FA96}"/>
              </a:ext>
            </a:extLst>
          </p:cNvPr>
          <p:cNvSpPr/>
          <p:nvPr/>
        </p:nvSpPr>
        <p:spPr>
          <a:xfrm>
            <a:off x="6680100" y="1449837"/>
            <a:ext cx="2073003" cy="707886"/>
          </a:xfrm>
          <a:prstGeom prst="rect">
            <a:avLst/>
          </a:prstGeom>
          <a:noFill/>
        </p:spPr>
        <p:txBody>
          <a:bodyPr wrap="none" lIns="91440" tIns="45720" rIns="91440" bIns="45720">
            <a:spAutoFit/>
          </a:bodyPr>
          <a:lstStyle/>
          <a:p>
            <a:pPr algn="ctr"/>
            <a:r>
              <a:rPr lang="fr-FR" sz="3600" b="0" cap="none" spc="0" dirty="0">
                <a:ln w="0"/>
                <a:solidFill>
                  <a:schemeClr val="accent1"/>
                </a:solidFill>
                <a:effectLst>
                  <a:outerShdw blurRad="38100" dist="25400" dir="5400000" algn="ctr" rotWithShape="0">
                    <a:srgbClr val="6E747A">
                      <a:alpha val="43000"/>
                    </a:srgbClr>
                  </a:outerShdw>
                </a:effectLst>
              </a:rPr>
              <a:t>Missions</a:t>
            </a:r>
            <a:r>
              <a:rPr lang="fr-FR" sz="4000" b="0" cap="none" spc="0" dirty="0">
                <a:ln w="0"/>
                <a:solidFill>
                  <a:schemeClr val="accent1"/>
                </a:solidFill>
                <a:effectLst>
                  <a:outerShdw blurRad="38100" dist="25400" dir="5400000" algn="ctr" rotWithShape="0">
                    <a:srgbClr val="6E747A">
                      <a:alpha val="43000"/>
                    </a:srgbClr>
                  </a:outerShdw>
                </a:effectLst>
              </a:rPr>
              <a:t> :</a:t>
            </a:r>
          </a:p>
        </p:txBody>
      </p:sp>
      <p:sp>
        <p:nvSpPr>
          <p:cNvPr id="9" name="Espace réservé du numéro de diapositive 8">
            <a:extLst>
              <a:ext uri="{FF2B5EF4-FFF2-40B4-BE49-F238E27FC236}">
                <a16:creationId xmlns:a16="http://schemas.microsoft.com/office/drawing/2014/main" id="{8D4219EC-7052-3717-12B8-94FC57587142}"/>
              </a:ext>
            </a:extLst>
          </p:cNvPr>
          <p:cNvSpPr>
            <a:spLocks noGrp="1"/>
          </p:cNvSpPr>
          <p:nvPr>
            <p:ph type="sldNum" sz="quarter" idx="12"/>
          </p:nvPr>
        </p:nvSpPr>
        <p:spPr/>
        <p:txBody>
          <a:bodyPr/>
          <a:lstStyle/>
          <a:p>
            <a:fld id="{C2D23CD8-6E2D-4C57-A0D3-F808F739AE11}" type="slidenum">
              <a:rPr lang="fr-FR" smtClean="0"/>
              <a:t>4</a:t>
            </a:fld>
            <a:endParaRPr lang="fr-FR"/>
          </a:p>
        </p:txBody>
      </p:sp>
    </p:spTree>
    <p:extLst>
      <p:ext uri="{BB962C8B-B14F-4D97-AF65-F5344CB8AC3E}">
        <p14:creationId xmlns:p14="http://schemas.microsoft.com/office/powerpoint/2010/main" val="133260823"/>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arn(inVertical)">
                                      <p:cBhvr>
                                        <p:cTn id="15" dur="500"/>
                                        <p:tgtEl>
                                          <p:spTgt spid="32"/>
                                        </p:tgtEl>
                                      </p:cBhvr>
                                    </p:animEffect>
                                  </p:childTnLst>
                                </p:cTn>
                              </p:par>
                              <p:par>
                                <p:cTn id="16" presetID="16" presetClass="entr" presetSubtype="21"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inVertical)">
                                      <p:cBhvr>
                                        <p:cTn id="18" dur="500"/>
                                        <p:tgtEl>
                                          <p:spTgt spid="30"/>
                                        </p:tgtEl>
                                      </p:cBhvr>
                                    </p:animEffect>
                                  </p:childTnLst>
                                </p:cTn>
                              </p:par>
                              <p:par>
                                <p:cTn id="19" presetID="16" presetClass="entr" presetSubtype="21"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barn(inVertical)">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D619A94-0790-5BD8-CF78-8F9F138E74C2}"/>
              </a:ext>
            </a:extLst>
          </p:cNvPr>
          <p:cNvSpPr txBox="1"/>
          <p:nvPr/>
        </p:nvSpPr>
        <p:spPr>
          <a:xfrm>
            <a:off x="3791044" y="191059"/>
            <a:ext cx="3001249" cy="461665"/>
          </a:xfrm>
          <a:prstGeom prst="rect">
            <a:avLst/>
          </a:prstGeom>
          <a:noFill/>
          <a:ln>
            <a:noFill/>
          </a:ln>
        </p:spPr>
        <p:txBody>
          <a:bodyPr wrap="square" rtlCol="0">
            <a:spAutoFit/>
          </a:bodyPr>
          <a:lstStyle/>
          <a:p>
            <a:pPr algn="ctr"/>
            <a:r>
              <a:rPr lang="fr-FR" sz="2400" b="1" dirty="0">
                <a:solidFill>
                  <a:schemeClr val="bg2">
                    <a:lumMod val="90000"/>
                  </a:schemeClr>
                </a:solidFill>
              </a:rPr>
              <a:t>Organisme d’accueil</a:t>
            </a:r>
          </a:p>
        </p:txBody>
      </p:sp>
      <p:sp>
        <p:nvSpPr>
          <p:cNvPr id="5" name="ZoneTexte 4">
            <a:extLst>
              <a:ext uri="{FF2B5EF4-FFF2-40B4-BE49-F238E27FC236}">
                <a16:creationId xmlns:a16="http://schemas.microsoft.com/office/drawing/2014/main" id="{F3746C10-1488-DBF2-9937-E4F1900A9A9F}"/>
              </a:ext>
            </a:extLst>
          </p:cNvPr>
          <p:cNvSpPr txBox="1"/>
          <p:nvPr/>
        </p:nvSpPr>
        <p:spPr>
          <a:xfrm>
            <a:off x="7416970" y="178961"/>
            <a:ext cx="3219079" cy="461665"/>
          </a:xfrm>
          <a:prstGeom prst="rect">
            <a:avLst/>
          </a:prstGeom>
          <a:noFill/>
        </p:spPr>
        <p:txBody>
          <a:bodyPr wrap="square">
            <a:spAutoFit/>
          </a:bodyPr>
          <a:lstStyle/>
          <a:p>
            <a:pPr algn="ctr"/>
            <a:r>
              <a:rPr lang="fr-FR" sz="2400" b="1" dirty="0">
                <a:solidFill>
                  <a:schemeClr val="accent5">
                    <a:lumMod val="75000"/>
                  </a:schemeClr>
                </a:solidFill>
              </a:rPr>
              <a:t>Présentation du projet</a:t>
            </a:r>
          </a:p>
        </p:txBody>
      </p:sp>
      <p:sp>
        <p:nvSpPr>
          <p:cNvPr id="6" name="Rectangle 5">
            <a:extLst>
              <a:ext uri="{FF2B5EF4-FFF2-40B4-BE49-F238E27FC236}">
                <a16:creationId xmlns:a16="http://schemas.microsoft.com/office/drawing/2014/main" id="{76C82DD8-3A42-EF44-38B0-0DEFA0742572}"/>
              </a:ext>
            </a:extLst>
          </p:cNvPr>
          <p:cNvSpPr/>
          <p:nvPr/>
        </p:nvSpPr>
        <p:spPr>
          <a:xfrm>
            <a:off x="4090162" y="710384"/>
            <a:ext cx="2544102" cy="525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026091A-7AF4-CFB9-9AD7-746470EBC7FE}"/>
              </a:ext>
            </a:extLst>
          </p:cNvPr>
          <p:cNvSpPr/>
          <p:nvPr/>
        </p:nvSpPr>
        <p:spPr>
          <a:xfrm>
            <a:off x="7506696" y="731833"/>
            <a:ext cx="2940603" cy="525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10" name="Rectangle 9">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11" name="Rectangle 10">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12" name="Rectangle 11">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13" name="Rectangle 12">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4"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Contexte général du projet </a:t>
            </a:r>
            <a:endParaRPr lang="fr-FR" sz="2000" dirty="0"/>
          </a:p>
        </p:txBody>
      </p:sp>
      <p:sp>
        <p:nvSpPr>
          <p:cNvPr id="15" name="ZoneTexte 14">
            <a:extLst>
              <a:ext uri="{FF2B5EF4-FFF2-40B4-BE49-F238E27FC236}">
                <a16:creationId xmlns:a16="http://schemas.microsoft.com/office/drawing/2014/main" id="{6B20F003-2677-0DE8-E13B-E19D8083680D}"/>
              </a:ext>
            </a:extLst>
          </p:cNvPr>
          <p:cNvSpPr txBox="1"/>
          <p:nvPr/>
        </p:nvSpPr>
        <p:spPr>
          <a:xfrm>
            <a:off x="942391" y="1128015"/>
            <a:ext cx="3927992" cy="369332"/>
          </a:xfrm>
          <a:prstGeom prst="rect">
            <a:avLst/>
          </a:prstGeom>
          <a:noFill/>
        </p:spPr>
        <p:txBody>
          <a:bodyPr wrap="square" rtlCol="0">
            <a:spAutoFit/>
          </a:bodyPr>
          <a:lstStyle/>
          <a:p>
            <a:pPr marL="285750" indent="-285750">
              <a:buFont typeface="Wingdings" panose="05000000000000000000" pitchFamily="2" charset="2"/>
              <a:buChar char="§"/>
            </a:pPr>
            <a:r>
              <a:rPr lang="fr-FR" b="1" dirty="0">
                <a:solidFill>
                  <a:srgbClr val="002060"/>
                </a:solidFill>
              </a:rPr>
              <a:t>Objectifs</a:t>
            </a:r>
          </a:p>
        </p:txBody>
      </p:sp>
      <p:graphicFrame>
        <p:nvGraphicFramePr>
          <p:cNvPr id="17" name="Diagramme 16"/>
          <p:cNvGraphicFramePr/>
          <p:nvPr>
            <p:extLst>
              <p:ext uri="{D42A27DB-BD31-4B8C-83A1-F6EECF244321}">
                <p14:modId xmlns:p14="http://schemas.microsoft.com/office/powerpoint/2010/main" val="1794411430"/>
              </p:ext>
            </p:extLst>
          </p:nvPr>
        </p:nvGraphicFramePr>
        <p:xfrm>
          <a:off x="2319300" y="1413777"/>
          <a:ext cx="8128000" cy="5106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descr="Icônes Objectif - Icônes gratuites 59,598">
            <a:extLst>
              <a:ext uri="{FF2B5EF4-FFF2-40B4-BE49-F238E27FC236}">
                <a16:creationId xmlns:a16="http://schemas.microsoft.com/office/drawing/2014/main" id="{A8FB8E19-223B-864D-C3ED-0BC71E6F1248}"/>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06387" y="3041763"/>
            <a:ext cx="644600" cy="6446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cônes Objectif - Icônes gratuites 59,598">
            <a:extLst>
              <a:ext uri="{FF2B5EF4-FFF2-40B4-BE49-F238E27FC236}">
                <a16:creationId xmlns:a16="http://schemas.microsoft.com/office/drawing/2014/main" id="{19A24497-356C-632E-6DD3-787ABEE04000}"/>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46151" y="1912511"/>
            <a:ext cx="644600" cy="644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cônes Objectif - Icônes gratuites 59,598">
            <a:extLst>
              <a:ext uri="{FF2B5EF4-FFF2-40B4-BE49-F238E27FC236}">
                <a16:creationId xmlns:a16="http://schemas.microsoft.com/office/drawing/2014/main" id="{B4E7895D-7AAC-A15C-3ABB-D2DA1E04164F}"/>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06387" y="4221109"/>
            <a:ext cx="644600" cy="6446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cônes Objectif - Icônes gratuites 59,598">
            <a:extLst>
              <a:ext uri="{FF2B5EF4-FFF2-40B4-BE49-F238E27FC236}">
                <a16:creationId xmlns:a16="http://schemas.microsoft.com/office/drawing/2014/main" id="{5405F54A-7C36-1A15-15E7-0CAEA1606338}"/>
              </a:ext>
            </a:extLst>
          </p:cNvPr>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46151" y="5407685"/>
            <a:ext cx="644600" cy="644600"/>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72780E82-90D9-D02E-6E5A-145042F9702A}"/>
              </a:ext>
            </a:extLst>
          </p:cNvPr>
          <p:cNvSpPr>
            <a:spLocks noGrp="1"/>
          </p:cNvSpPr>
          <p:nvPr>
            <p:ph type="sldNum" sz="quarter" idx="12"/>
          </p:nvPr>
        </p:nvSpPr>
        <p:spPr/>
        <p:txBody>
          <a:bodyPr/>
          <a:lstStyle/>
          <a:p>
            <a:fld id="{C2D23CD8-6E2D-4C57-A0D3-F808F739AE11}" type="slidenum">
              <a:rPr lang="fr-FR" smtClean="0"/>
              <a:t>5</a:t>
            </a:fld>
            <a:endParaRPr lang="fr-FR"/>
          </a:p>
        </p:txBody>
      </p:sp>
    </p:spTree>
    <p:extLst>
      <p:ext uri="{BB962C8B-B14F-4D97-AF65-F5344CB8AC3E}">
        <p14:creationId xmlns:p14="http://schemas.microsoft.com/office/powerpoint/2010/main" val="12512111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10" name="Rectangle 9">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11" name="Rectangle 10">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12" name="Rectangle 11">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13" name="Rectangle 12">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4"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Contexte général du projet </a:t>
            </a:r>
            <a:endParaRPr lang="fr-FR" sz="2000" dirty="0"/>
          </a:p>
        </p:txBody>
      </p:sp>
      <p:graphicFrame>
        <p:nvGraphicFramePr>
          <p:cNvPr id="19" name="Tableau 4">
            <a:extLst>
              <a:ext uri="{FF2B5EF4-FFF2-40B4-BE49-F238E27FC236}">
                <a16:creationId xmlns:a16="http://schemas.microsoft.com/office/drawing/2014/main" id="{3A67FC2A-A197-5BA9-FE8D-CF0A91EA2AAB}"/>
              </a:ext>
            </a:extLst>
          </p:cNvPr>
          <p:cNvGraphicFramePr>
            <a:graphicFrameLocks noGrp="1"/>
          </p:cNvGraphicFramePr>
          <p:nvPr>
            <p:extLst>
              <p:ext uri="{D42A27DB-BD31-4B8C-83A1-F6EECF244321}">
                <p14:modId xmlns:p14="http://schemas.microsoft.com/office/powerpoint/2010/main" val="3283291873"/>
              </p:ext>
            </p:extLst>
          </p:nvPr>
        </p:nvGraphicFramePr>
        <p:xfrm>
          <a:off x="1287627" y="2283083"/>
          <a:ext cx="9811315" cy="3446905"/>
        </p:xfrm>
        <a:graphic>
          <a:graphicData uri="http://schemas.openxmlformats.org/drawingml/2006/table">
            <a:tbl>
              <a:tblPr firstRow="1" bandRow="1">
                <a:tableStyleId>{7DF18680-E054-41AD-8BC1-D1AEF772440D}</a:tableStyleId>
              </a:tblPr>
              <a:tblGrid>
                <a:gridCol w="5300134">
                  <a:extLst>
                    <a:ext uri="{9D8B030D-6E8A-4147-A177-3AD203B41FA5}">
                      <a16:colId xmlns:a16="http://schemas.microsoft.com/office/drawing/2014/main" val="1099175710"/>
                    </a:ext>
                  </a:extLst>
                </a:gridCol>
                <a:gridCol w="2269066">
                  <a:extLst>
                    <a:ext uri="{9D8B030D-6E8A-4147-A177-3AD203B41FA5}">
                      <a16:colId xmlns:a16="http://schemas.microsoft.com/office/drawing/2014/main" val="2121300223"/>
                    </a:ext>
                  </a:extLst>
                </a:gridCol>
                <a:gridCol w="2242115">
                  <a:extLst>
                    <a:ext uri="{9D8B030D-6E8A-4147-A177-3AD203B41FA5}">
                      <a16:colId xmlns:a16="http://schemas.microsoft.com/office/drawing/2014/main" val="3886145786"/>
                    </a:ext>
                  </a:extLst>
                </a:gridCol>
              </a:tblGrid>
              <a:tr h="617355">
                <a:tc>
                  <a:txBody>
                    <a:bodyPr/>
                    <a:lstStyle/>
                    <a:p>
                      <a:r>
                        <a:rPr lang="fr-FR" sz="2400" dirty="0"/>
                        <a:t>Phase</a:t>
                      </a:r>
                      <a:endParaRPr lang="fr-FR" sz="2400" dirty="0">
                        <a:solidFill>
                          <a:schemeClr val="tx1"/>
                        </a:solidFill>
                      </a:endParaRPr>
                    </a:p>
                  </a:txBody>
                  <a:tcPr/>
                </a:tc>
                <a:tc>
                  <a:txBody>
                    <a:bodyPr/>
                    <a:lstStyle/>
                    <a:p>
                      <a:r>
                        <a:rPr lang="fr-FR" sz="2400" dirty="0"/>
                        <a:t>Début</a:t>
                      </a:r>
                      <a:endParaRPr lang="fr-FR" sz="2400" dirty="0">
                        <a:solidFill>
                          <a:schemeClr val="tx1"/>
                        </a:solidFill>
                      </a:endParaRPr>
                    </a:p>
                  </a:txBody>
                  <a:tcPr/>
                </a:tc>
                <a:tc>
                  <a:txBody>
                    <a:bodyPr/>
                    <a:lstStyle/>
                    <a:p>
                      <a:r>
                        <a:rPr lang="fr-FR" sz="2400" dirty="0"/>
                        <a:t>Fin</a:t>
                      </a:r>
                      <a:endParaRPr lang="fr-FR" sz="2400" dirty="0">
                        <a:solidFill>
                          <a:schemeClr val="tx1"/>
                        </a:solidFill>
                      </a:endParaRPr>
                    </a:p>
                  </a:txBody>
                  <a:tcPr/>
                </a:tc>
                <a:extLst>
                  <a:ext uri="{0D108BD9-81ED-4DB2-BD59-A6C34878D82A}">
                    <a16:rowId xmlns:a16="http://schemas.microsoft.com/office/drawing/2014/main" val="3969809615"/>
                  </a:ext>
                </a:extLst>
              </a:tr>
              <a:tr h="565910">
                <a:tc>
                  <a:txBody>
                    <a:bodyPr/>
                    <a:lstStyle/>
                    <a:p>
                      <a:r>
                        <a:rPr lang="fr-FR" sz="2000" dirty="0"/>
                        <a:t>Introduction</a:t>
                      </a:r>
                      <a:endParaRPr lang="fr-FR" sz="2000" b="0" dirty="0"/>
                    </a:p>
                  </a:txBody>
                  <a:tcPr/>
                </a:tc>
                <a:tc>
                  <a:txBody>
                    <a:bodyPr/>
                    <a:lstStyle/>
                    <a:p>
                      <a:r>
                        <a:rPr lang="fr-FR" sz="2000" dirty="0"/>
                        <a:t>01/02/2023</a:t>
                      </a:r>
                      <a:endParaRPr lang="fr-FR" sz="2000" b="0" dirty="0"/>
                    </a:p>
                  </a:txBody>
                  <a:tcPr/>
                </a:tc>
                <a:tc>
                  <a:txBody>
                    <a:bodyPr/>
                    <a:lstStyle/>
                    <a:p>
                      <a:r>
                        <a:rPr lang="fr-FR" sz="2000" dirty="0"/>
                        <a:t>16/02/2023</a:t>
                      </a:r>
                      <a:endParaRPr lang="fr-FR" sz="2000" b="0" dirty="0"/>
                    </a:p>
                  </a:txBody>
                  <a:tcPr/>
                </a:tc>
                <a:extLst>
                  <a:ext uri="{0D108BD9-81ED-4DB2-BD59-A6C34878D82A}">
                    <a16:rowId xmlns:a16="http://schemas.microsoft.com/office/drawing/2014/main" val="3017544697"/>
                  </a:ext>
                </a:extLst>
              </a:tr>
              <a:tr h="565910">
                <a:tc>
                  <a:txBody>
                    <a:bodyPr/>
                    <a:lstStyle/>
                    <a:p>
                      <a:r>
                        <a:rPr lang="fr-FR" sz="2000" dirty="0"/>
                        <a:t>Etude de Benchemarking</a:t>
                      </a:r>
                      <a:endParaRPr lang="fr-FR" sz="2000" b="0" dirty="0"/>
                    </a:p>
                  </a:txBody>
                  <a:tcPr/>
                </a:tc>
                <a:tc>
                  <a:txBody>
                    <a:bodyPr/>
                    <a:lstStyle/>
                    <a:p>
                      <a:r>
                        <a:rPr lang="fr-FR" sz="2000" dirty="0"/>
                        <a:t>17/02/2023</a:t>
                      </a:r>
                      <a:endParaRPr lang="fr-FR" sz="2000" b="0" dirty="0"/>
                    </a:p>
                  </a:txBody>
                  <a:tcPr/>
                </a:tc>
                <a:tc>
                  <a:txBody>
                    <a:bodyPr/>
                    <a:lstStyle/>
                    <a:p>
                      <a:r>
                        <a:rPr lang="fr-FR" sz="2000" dirty="0"/>
                        <a:t>17/03/2023</a:t>
                      </a:r>
                      <a:endParaRPr lang="fr-FR" sz="2000" b="0" dirty="0"/>
                    </a:p>
                  </a:txBody>
                  <a:tcPr/>
                </a:tc>
                <a:extLst>
                  <a:ext uri="{0D108BD9-81ED-4DB2-BD59-A6C34878D82A}">
                    <a16:rowId xmlns:a16="http://schemas.microsoft.com/office/drawing/2014/main" val="752752239"/>
                  </a:ext>
                </a:extLst>
              </a:tr>
              <a:tr h="565910">
                <a:tc>
                  <a:txBody>
                    <a:bodyPr/>
                    <a:lstStyle/>
                    <a:p>
                      <a:r>
                        <a:rPr lang="fr-FR" sz="2000" dirty="0"/>
                        <a:t>Conception du projet</a:t>
                      </a:r>
                      <a:endParaRPr lang="fr-FR" sz="2000" b="0" dirty="0"/>
                    </a:p>
                  </a:txBody>
                  <a:tcPr/>
                </a:tc>
                <a:tc>
                  <a:txBody>
                    <a:bodyPr/>
                    <a:lstStyle/>
                    <a:p>
                      <a:r>
                        <a:rPr lang="fr-FR" sz="2000" dirty="0"/>
                        <a:t>20/03/2023</a:t>
                      </a:r>
                      <a:endParaRPr lang="fr-FR" sz="2000" b="0" dirty="0"/>
                    </a:p>
                  </a:txBody>
                  <a:tcPr/>
                </a:tc>
                <a:tc>
                  <a:txBody>
                    <a:bodyPr/>
                    <a:lstStyle/>
                    <a:p>
                      <a:r>
                        <a:rPr lang="fr-FR" sz="2000" dirty="0"/>
                        <a:t>28/04/2023</a:t>
                      </a:r>
                      <a:endParaRPr lang="fr-FR" sz="2000" b="0" dirty="0"/>
                    </a:p>
                  </a:txBody>
                  <a:tcPr/>
                </a:tc>
                <a:extLst>
                  <a:ext uri="{0D108BD9-81ED-4DB2-BD59-A6C34878D82A}">
                    <a16:rowId xmlns:a16="http://schemas.microsoft.com/office/drawing/2014/main" val="2036827332"/>
                  </a:ext>
                </a:extLst>
              </a:tr>
              <a:tr h="565910">
                <a:tc>
                  <a:txBody>
                    <a:bodyPr/>
                    <a:lstStyle/>
                    <a:p>
                      <a:r>
                        <a:rPr lang="fr-FR" sz="2000" dirty="0"/>
                        <a:t>Développement de l'application</a:t>
                      </a:r>
                      <a:endParaRPr lang="fr-FR" sz="2000" b="0" dirty="0"/>
                    </a:p>
                  </a:txBody>
                  <a:tcPr/>
                </a:tc>
                <a:tc>
                  <a:txBody>
                    <a:bodyPr/>
                    <a:lstStyle/>
                    <a:p>
                      <a:r>
                        <a:rPr lang="fr-FR" sz="2000" dirty="0"/>
                        <a:t>01/05/2023</a:t>
                      </a:r>
                      <a:endParaRPr lang="fr-FR" sz="2000" b="0" dirty="0"/>
                    </a:p>
                  </a:txBody>
                  <a:tcPr/>
                </a:tc>
                <a:tc>
                  <a:txBody>
                    <a:bodyPr/>
                    <a:lstStyle/>
                    <a:p>
                      <a:r>
                        <a:rPr lang="fr-FR" sz="2000" dirty="0"/>
                        <a:t>14/06/2023</a:t>
                      </a:r>
                      <a:endParaRPr lang="fr-FR" sz="2000" b="0" dirty="0"/>
                    </a:p>
                  </a:txBody>
                  <a:tcPr/>
                </a:tc>
                <a:extLst>
                  <a:ext uri="{0D108BD9-81ED-4DB2-BD59-A6C34878D82A}">
                    <a16:rowId xmlns:a16="http://schemas.microsoft.com/office/drawing/2014/main" val="3769487336"/>
                  </a:ext>
                </a:extLst>
              </a:tr>
              <a:tr h="565910">
                <a:tc>
                  <a:txBody>
                    <a:bodyPr/>
                    <a:lstStyle/>
                    <a:p>
                      <a:r>
                        <a:rPr lang="fr-FR" sz="2000" dirty="0"/>
                        <a:t>Préparation des données SIG</a:t>
                      </a:r>
                      <a:endParaRPr lang="fr-FR" sz="2000" b="0" dirty="0"/>
                    </a:p>
                  </a:txBody>
                  <a:tcPr/>
                </a:tc>
                <a:tc>
                  <a:txBody>
                    <a:bodyPr/>
                    <a:lstStyle/>
                    <a:p>
                      <a:r>
                        <a:rPr lang="fr-FR" sz="2000" dirty="0"/>
                        <a:t>01/06/2023</a:t>
                      </a:r>
                      <a:endParaRPr lang="fr-FR" sz="2000" b="0" dirty="0"/>
                    </a:p>
                  </a:txBody>
                  <a:tcPr/>
                </a:tc>
                <a:tc>
                  <a:txBody>
                    <a:bodyPr/>
                    <a:lstStyle/>
                    <a:p>
                      <a:r>
                        <a:rPr lang="fr-FR" sz="2000" dirty="0"/>
                        <a:t>20/06/2023</a:t>
                      </a:r>
                      <a:endParaRPr lang="fr-FR" sz="2000" b="0" dirty="0"/>
                    </a:p>
                  </a:txBody>
                  <a:tcPr/>
                </a:tc>
                <a:extLst>
                  <a:ext uri="{0D108BD9-81ED-4DB2-BD59-A6C34878D82A}">
                    <a16:rowId xmlns:a16="http://schemas.microsoft.com/office/drawing/2014/main" val="1134463796"/>
                  </a:ext>
                </a:extLst>
              </a:tr>
            </a:tbl>
          </a:graphicData>
        </a:graphic>
      </p:graphicFrame>
      <p:sp>
        <p:nvSpPr>
          <p:cNvPr id="18" name="Rectangle 17">
            <a:extLst>
              <a:ext uri="{FF2B5EF4-FFF2-40B4-BE49-F238E27FC236}">
                <a16:creationId xmlns:a16="http://schemas.microsoft.com/office/drawing/2014/main" id="{D614B9A5-ED42-FBC7-19AD-69E2C0383925}"/>
              </a:ext>
            </a:extLst>
          </p:cNvPr>
          <p:cNvSpPr/>
          <p:nvPr/>
        </p:nvSpPr>
        <p:spPr>
          <a:xfrm>
            <a:off x="1032164" y="1260886"/>
            <a:ext cx="4075219" cy="584775"/>
          </a:xfrm>
          <a:prstGeom prst="rect">
            <a:avLst/>
          </a:prstGeom>
          <a:noFill/>
        </p:spPr>
        <p:txBody>
          <a:bodyPr wrap="none" lIns="91440" tIns="45720" rIns="91440" bIns="45720">
            <a:spAutoFit/>
          </a:bodyPr>
          <a:lstStyle/>
          <a:p>
            <a:pPr algn="ctr"/>
            <a:r>
              <a:rPr lang="fr-FR" sz="3200" b="0" cap="none" spc="0" dirty="0">
                <a:ln w="0"/>
                <a:solidFill>
                  <a:schemeClr val="accent1"/>
                </a:solidFill>
                <a:effectLst>
                  <a:outerShdw blurRad="38100" dist="25400" dir="5400000" algn="ctr" rotWithShape="0">
                    <a:srgbClr val="6E747A">
                      <a:alpha val="43000"/>
                    </a:srgbClr>
                  </a:outerShdw>
                </a:effectLst>
              </a:rPr>
              <a:t>Planification du projet :</a:t>
            </a:r>
          </a:p>
        </p:txBody>
      </p:sp>
      <p:sp>
        <p:nvSpPr>
          <p:cNvPr id="20" name="ZoneTexte 19">
            <a:extLst>
              <a:ext uri="{FF2B5EF4-FFF2-40B4-BE49-F238E27FC236}">
                <a16:creationId xmlns:a16="http://schemas.microsoft.com/office/drawing/2014/main" id="{82AD49BE-54F5-0FA7-0551-9778A27A1F01}"/>
              </a:ext>
            </a:extLst>
          </p:cNvPr>
          <p:cNvSpPr txBox="1"/>
          <p:nvPr/>
        </p:nvSpPr>
        <p:spPr>
          <a:xfrm>
            <a:off x="3791044" y="191059"/>
            <a:ext cx="3001249" cy="461665"/>
          </a:xfrm>
          <a:prstGeom prst="rect">
            <a:avLst/>
          </a:prstGeom>
          <a:noFill/>
          <a:ln>
            <a:noFill/>
          </a:ln>
        </p:spPr>
        <p:txBody>
          <a:bodyPr wrap="square" rtlCol="0">
            <a:spAutoFit/>
          </a:bodyPr>
          <a:lstStyle/>
          <a:p>
            <a:pPr algn="ctr"/>
            <a:r>
              <a:rPr lang="fr-FR" sz="2400" b="1" dirty="0">
                <a:solidFill>
                  <a:schemeClr val="bg2">
                    <a:lumMod val="90000"/>
                  </a:schemeClr>
                </a:solidFill>
              </a:rPr>
              <a:t>Organisme d’accueil</a:t>
            </a:r>
          </a:p>
        </p:txBody>
      </p:sp>
      <p:sp>
        <p:nvSpPr>
          <p:cNvPr id="21" name="ZoneTexte 20">
            <a:extLst>
              <a:ext uri="{FF2B5EF4-FFF2-40B4-BE49-F238E27FC236}">
                <a16:creationId xmlns:a16="http://schemas.microsoft.com/office/drawing/2014/main" id="{C5C6A41F-89EE-FB0F-4B0A-8947D18BC291}"/>
              </a:ext>
            </a:extLst>
          </p:cNvPr>
          <p:cNvSpPr txBox="1"/>
          <p:nvPr/>
        </p:nvSpPr>
        <p:spPr>
          <a:xfrm>
            <a:off x="7416970" y="178961"/>
            <a:ext cx="3219079" cy="461665"/>
          </a:xfrm>
          <a:prstGeom prst="rect">
            <a:avLst/>
          </a:prstGeom>
          <a:noFill/>
        </p:spPr>
        <p:txBody>
          <a:bodyPr wrap="square">
            <a:spAutoFit/>
          </a:bodyPr>
          <a:lstStyle/>
          <a:p>
            <a:pPr algn="ctr"/>
            <a:r>
              <a:rPr lang="fr-FR" sz="2400" b="1" dirty="0">
                <a:solidFill>
                  <a:schemeClr val="accent5">
                    <a:lumMod val="75000"/>
                  </a:schemeClr>
                </a:solidFill>
              </a:rPr>
              <a:t>Présentation du projet</a:t>
            </a:r>
          </a:p>
        </p:txBody>
      </p:sp>
      <p:sp>
        <p:nvSpPr>
          <p:cNvPr id="22" name="Rectangle 21">
            <a:extLst>
              <a:ext uri="{FF2B5EF4-FFF2-40B4-BE49-F238E27FC236}">
                <a16:creationId xmlns:a16="http://schemas.microsoft.com/office/drawing/2014/main" id="{62344332-B869-B8F2-FA2D-96B7A68AC156}"/>
              </a:ext>
            </a:extLst>
          </p:cNvPr>
          <p:cNvSpPr/>
          <p:nvPr/>
        </p:nvSpPr>
        <p:spPr>
          <a:xfrm>
            <a:off x="4090162" y="710384"/>
            <a:ext cx="2544102" cy="525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5A6FCF74-36D5-B23F-5780-71CB6C48EC6F}"/>
              </a:ext>
            </a:extLst>
          </p:cNvPr>
          <p:cNvSpPr/>
          <p:nvPr/>
        </p:nvSpPr>
        <p:spPr>
          <a:xfrm>
            <a:off x="7506696" y="731833"/>
            <a:ext cx="2940603" cy="525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a:extLst>
              <a:ext uri="{FF2B5EF4-FFF2-40B4-BE49-F238E27FC236}">
                <a16:creationId xmlns:a16="http://schemas.microsoft.com/office/drawing/2014/main" id="{A1951D35-C34C-7031-4B4E-BAFF30F6C70E}"/>
              </a:ext>
            </a:extLst>
          </p:cNvPr>
          <p:cNvPicPr>
            <a:picLocks noChangeAspect="1"/>
          </p:cNvPicPr>
          <p:nvPr/>
        </p:nvPicPr>
        <p:blipFill>
          <a:blip r:embed="rId3"/>
          <a:stretch>
            <a:fillRect/>
          </a:stretch>
        </p:blipFill>
        <p:spPr>
          <a:xfrm>
            <a:off x="507867" y="1303315"/>
            <a:ext cx="493819" cy="499915"/>
          </a:xfrm>
          <a:prstGeom prst="rect">
            <a:avLst/>
          </a:prstGeom>
        </p:spPr>
      </p:pic>
      <p:sp>
        <p:nvSpPr>
          <p:cNvPr id="2" name="Espace réservé du numéro de diapositive 1">
            <a:extLst>
              <a:ext uri="{FF2B5EF4-FFF2-40B4-BE49-F238E27FC236}">
                <a16:creationId xmlns:a16="http://schemas.microsoft.com/office/drawing/2014/main" id="{657B632D-53D5-A26D-6617-80DB26619680}"/>
              </a:ext>
            </a:extLst>
          </p:cNvPr>
          <p:cNvSpPr>
            <a:spLocks noGrp="1"/>
          </p:cNvSpPr>
          <p:nvPr>
            <p:ph type="sldNum" sz="quarter" idx="12"/>
          </p:nvPr>
        </p:nvSpPr>
        <p:spPr/>
        <p:txBody>
          <a:bodyPr/>
          <a:lstStyle/>
          <a:p>
            <a:fld id="{C2D23CD8-6E2D-4C57-A0D3-F808F739AE11}" type="slidenum">
              <a:rPr lang="fr-FR" smtClean="0"/>
              <a:t>6</a:t>
            </a:fld>
            <a:endParaRPr lang="fr-FR"/>
          </a:p>
        </p:txBody>
      </p:sp>
    </p:spTree>
    <p:extLst>
      <p:ext uri="{BB962C8B-B14F-4D97-AF65-F5344CB8AC3E}">
        <p14:creationId xmlns:p14="http://schemas.microsoft.com/office/powerpoint/2010/main" val="119017439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10" name="Rectangle 9">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11" name="Rectangle 10">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12" name="Rectangle 11">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13" name="Rectangle 12">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4"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Contexte général du projet </a:t>
            </a:r>
            <a:endParaRPr lang="fr-FR" sz="2000" dirty="0"/>
          </a:p>
        </p:txBody>
      </p:sp>
      <p:sp>
        <p:nvSpPr>
          <p:cNvPr id="2" name="ZoneTexte 1">
            <a:extLst>
              <a:ext uri="{FF2B5EF4-FFF2-40B4-BE49-F238E27FC236}">
                <a16:creationId xmlns:a16="http://schemas.microsoft.com/office/drawing/2014/main" id="{5820A519-DD97-CDE9-2C1B-D8CA00407412}"/>
              </a:ext>
            </a:extLst>
          </p:cNvPr>
          <p:cNvSpPr txBox="1"/>
          <p:nvPr/>
        </p:nvSpPr>
        <p:spPr>
          <a:xfrm>
            <a:off x="3791044" y="191059"/>
            <a:ext cx="3001249" cy="461665"/>
          </a:xfrm>
          <a:prstGeom prst="rect">
            <a:avLst/>
          </a:prstGeom>
          <a:noFill/>
          <a:ln>
            <a:noFill/>
          </a:ln>
        </p:spPr>
        <p:txBody>
          <a:bodyPr wrap="square" rtlCol="0">
            <a:spAutoFit/>
          </a:bodyPr>
          <a:lstStyle/>
          <a:p>
            <a:pPr algn="ctr"/>
            <a:r>
              <a:rPr lang="fr-FR" sz="2400" b="1" dirty="0">
                <a:solidFill>
                  <a:schemeClr val="bg2">
                    <a:lumMod val="90000"/>
                  </a:schemeClr>
                </a:solidFill>
              </a:rPr>
              <a:t>Organisme d’accueil</a:t>
            </a:r>
          </a:p>
        </p:txBody>
      </p:sp>
      <p:sp>
        <p:nvSpPr>
          <p:cNvPr id="3" name="ZoneTexte 2">
            <a:extLst>
              <a:ext uri="{FF2B5EF4-FFF2-40B4-BE49-F238E27FC236}">
                <a16:creationId xmlns:a16="http://schemas.microsoft.com/office/drawing/2014/main" id="{6E209EB2-EBB4-EE62-262D-A3BBB34394EA}"/>
              </a:ext>
            </a:extLst>
          </p:cNvPr>
          <p:cNvSpPr txBox="1"/>
          <p:nvPr/>
        </p:nvSpPr>
        <p:spPr>
          <a:xfrm>
            <a:off x="7416970" y="178961"/>
            <a:ext cx="3219079" cy="461665"/>
          </a:xfrm>
          <a:prstGeom prst="rect">
            <a:avLst/>
          </a:prstGeom>
          <a:noFill/>
        </p:spPr>
        <p:txBody>
          <a:bodyPr wrap="square">
            <a:spAutoFit/>
          </a:bodyPr>
          <a:lstStyle/>
          <a:p>
            <a:pPr algn="ctr"/>
            <a:r>
              <a:rPr lang="fr-FR" sz="2400" b="1" dirty="0">
                <a:solidFill>
                  <a:schemeClr val="accent5">
                    <a:lumMod val="75000"/>
                  </a:schemeClr>
                </a:solidFill>
              </a:rPr>
              <a:t>Présentation du projet</a:t>
            </a:r>
          </a:p>
        </p:txBody>
      </p:sp>
      <p:sp>
        <p:nvSpPr>
          <p:cNvPr id="16" name="Rectangle 15">
            <a:extLst>
              <a:ext uri="{FF2B5EF4-FFF2-40B4-BE49-F238E27FC236}">
                <a16:creationId xmlns:a16="http://schemas.microsoft.com/office/drawing/2014/main" id="{FF03DADA-D041-10F2-7481-4F87C1D908B1}"/>
              </a:ext>
            </a:extLst>
          </p:cNvPr>
          <p:cNvSpPr/>
          <p:nvPr/>
        </p:nvSpPr>
        <p:spPr>
          <a:xfrm>
            <a:off x="4090162" y="710384"/>
            <a:ext cx="2544102" cy="525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1965B194-EB28-4EEC-5CDF-D61487066F32}"/>
              </a:ext>
            </a:extLst>
          </p:cNvPr>
          <p:cNvSpPr/>
          <p:nvPr/>
        </p:nvSpPr>
        <p:spPr>
          <a:xfrm>
            <a:off x="7506696" y="731833"/>
            <a:ext cx="2940603" cy="525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423F78BE-4132-9FC2-7969-D6F62A1B9D2F}"/>
              </a:ext>
            </a:extLst>
          </p:cNvPr>
          <p:cNvPicPr>
            <a:picLocks noChangeAspect="1"/>
          </p:cNvPicPr>
          <p:nvPr/>
        </p:nvPicPr>
        <p:blipFill>
          <a:blip r:embed="rId3"/>
          <a:stretch>
            <a:fillRect/>
          </a:stretch>
        </p:blipFill>
        <p:spPr>
          <a:xfrm>
            <a:off x="522790" y="1351249"/>
            <a:ext cx="493819" cy="499915"/>
          </a:xfrm>
          <a:prstGeom prst="rect">
            <a:avLst/>
          </a:prstGeom>
        </p:spPr>
      </p:pic>
      <p:sp>
        <p:nvSpPr>
          <p:cNvPr id="5" name="Rectangle 4">
            <a:extLst>
              <a:ext uri="{FF2B5EF4-FFF2-40B4-BE49-F238E27FC236}">
                <a16:creationId xmlns:a16="http://schemas.microsoft.com/office/drawing/2014/main" id="{7EBC95AE-1F84-0740-650D-B20A5C4B7588}"/>
              </a:ext>
            </a:extLst>
          </p:cNvPr>
          <p:cNvSpPr/>
          <p:nvPr/>
        </p:nvSpPr>
        <p:spPr>
          <a:xfrm>
            <a:off x="635243" y="1266389"/>
            <a:ext cx="6311601" cy="584775"/>
          </a:xfrm>
          <a:prstGeom prst="rect">
            <a:avLst/>
          </a:prstGeom>
          <a:noFill/>
        </p:spPr>
        <p:txBody>
          <a:bodyPr wrap="none" lIns="91440" tIns="45720" rIns="91440" bIns="45720">
            <a:spAutoFit/>
          </a:bodyPr>
          <a:lstStyle/>
          <a:p>
            <a:pPr algn="ctr"/>
            <a:r>
              <a:rPr lang="fr-FR" sz="3200" b="0" cap="none" spc="0" dirty="0">
                <a:ln w="0"/>
                <a:solidFill>
                  <a:schemeClr val="accent1"/>
                </a:solidFill>
                <a:effectLst>
                  <a:outerShdw blurRad="38100" dist="25400" dir="5400000" algn="ctr" rotWithShape="0">
                    <a:srgbClr val="6E747A">
                      <a:alpha val="43000"/>
                    </a:srgbClr>
                  </a:outerShdw>
                </a:effectLst>
              </a:rPr>
              <a:t>Méthodologie du travail : En cascade</a:t>
            </a:r>
          </a:p>
        </p:txBody>
      </p:sp>
      <p:sp>
        <p:nvSpPr>
          <p:cNvPr id="6" name="Rectangle : coins arrondis 5">
            <a:extLst>
              <a:ext uri="{FF2B5EF4-FFF2-40B4-BE49-F238E27FC236}">
                <a16:creationId xmlns:a16="http://schemas.microsoft.com/office/drawing/2014/main" id="{0ACB2FF9-4A89-8FCC-78CA-2ACCA43BA6B9}"/>
              </a:ext>
            </a:extLst>
          </p:cNvPr>
          <p:cNvSpPr/>
          <p:nvPr/>
        </p:nvSpPr>
        <p:spPr>
          <a:xfrm>
            <a:off x="1016609" y="2044500"/>
            <a:ext cx="2232429" cy="853535"/>
          </a:xfrm>
          <a:prstGeom prst="roundRect">
            <a:avLst/>
          </a:prstGeom>
          <a:solidFill>
            <a:schemeClr val="accent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fr-FR" sz="2400" b="1" dirty="0">
                <a:solidFill>
                  <a:schemeClr val="tx1"/>
                </a:solidFill>
              </a:rPr>
              <a:t>Recherche</a:t>
            </a:r>
            <a:r>
              <a:rPr lang="fr-FR" b="1" dirty="0">
                <a:solidFill>
                  <a:schemeClr val="tx1"/>
                </a:solidFill>
              </a:rPr>
              <a:t> </a:t>
            </a:r>
          </a:p>
        </p:txBody>
      </p:sp>
      <p:sp>
        <p:nvSpPr>
          <p:cNvPr id="7" name="Rectangle : coins arrondis 6">
            <a:extLst>
              <a:ext uri="{FF2B5EF4-FFF2-40B4-BE49-F238E27FC236}">
                <a16:creationId xmlns:a16="http://schemas.microsoft.com/office/drawing/2014/main" id="{4F7E7C6C-63B0-1D1A-DF1E-D40E6A57BABC}"/>
              </a:ext>
            </a:extLst>
          </p:cNvPr>
          <p:cNvSpPr/>
          <p:nvPr/>
        </p:nvSpPr>
        <p:spPr>
          <a:xfrm>
            <a:off x="2863329" y="3291512"/>
            <a:ext cx="2446283" cy="853535"/>
          </a:xfrm>
          <a:prstGeom prst="roundRect">
            <a:avLst/>
          </a:prstGeom>
          <a:solidFill>
            <a:schemeClr val="accent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fr-FR" sz="2400" b="1" dirty="0">
                <a:solidFill>
                  <a:schemeClr val="tx1"/>
                </a:solidFill>
              </a:rPr>
              <a:t>Conception</a:t>
            </a:r>
          </a:p>
        </p:txBody>
      </p:sp>
      <p:sp>
        <p:nvSpPr>
          <p:cNvPr id="18" name="Rectangle : coins arrondis 17">
            <a:extLst>
              <a:ext uri="{FF2B5EF4-FFF2-40B4-BE49-F238E27FC236}">
                <a16:creationId xmlns:a16="http://schemas.microsoft.com/office/drawing/2014/main" id="{1AD37C3E-D969-4C36-E51F-3B3A7F89B8FA}"/>
              </a:ext>
            </a:extLst>
          </p:cNvPr>
          <p:cNvSpPr/>
          <p:nvPr/>
        </p:nvSpPr>
        <p:spPr>
          <a:xfrm>
            <a:off x="4844291" y="4638300"/>
            <a:ext cx="2446283" cy="801029"/>
          </a:xfrm>
          <a:prstGeom prst="roundRect">
            <a:avLst/>
          </a:prstGeom>
          <a:solidFill>
            <a:schemeClr val="accent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fr-FR" sz="2400" b="1" dirty="0">
                <a:solidFill>
                  <a:schemeClr val="tx1"/>
                </a:solidFill>
              </a:rPr>
              <a:t>Développement</a:t>
            </a:r>
            <a:endParaRPr lang="fr-FR" b="1" dirty="0">
              <a:solidFill>
                <a:schemeClr val="tx1"/>
              </a:solidFill>
            </a:endParaRPr>
          </a:p>
        </p:txBody>
      </p:sp>
      <p:sp>
        <p:nvSpPr>
          <p:cNvPr id="19" name="Rectangle : coins arrondis 18">
            <a:extLst>
              <a:ext uri="{FF2B5EF4-FFF2-40B4-BE49-F238E27FC236}">
                <a16:creationId xmlns:a16="http://schemas.microsoft.com/office/drawing/2014/main" id="{F9A92E03-D899-440D-86C5-8EA67521DA17}"/>
              </a:ext>
            </a:extLst>
          </p:cNvPr>
          <p:cNvSpPr/>
          <p:nvPr/>
        </p:nvSpPr>
        <p:spPr>
          <a:xfrm>
            <a:off x="7063808" y="5749230"/>
            <a:ext cx="2235836" cy="801029"/>
          </a:xfrm>
          <a:prstGeom prst="roundRect">
            <a:avLst/>
          </a:prstGeom>
          <a:solidFill>
            <a:schemeClr val="accent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fr-FR" sz="2400" b="1" dirty="0">
                <a:solidFill>
                  <a:schemeClr val="tx1"/>
                </a:solidFill>
              </a:rPr>
              <a:t>Test</a:t>
            </a:r>
            <a:endParaRPr lang="fr-FR" b="1" dirty="0">
              <a:solidFill>
                <a:schemeClr val="tx1"/>
              </a:solidFill>
            </a:endParaRPr>
          </a:p>
        </p:txBody>
      </p:sp>
      <p:sp>
        <p:nvSpPr>
          <p:cNvPr id="21" name="Flèche : courbe vers la droite 20">
            <a:extLst>
              <a:ext uri="{FF2B5EF4-FFF2-40B4-BE49-F238E27FC236}">
                <a16:creationId xmlns:a16="http://schemas.microsoft.com/office/drawing/2014/main" id="{480380A1-B4A5-2D3F-8816-D35359409D16}"/>
              </a:ext>
            </a:extLst>
          </p:cNvPr>
          <p:cNvSpPr/>
          <p:nvPr/>
        </p:nvSpPr>
        <p:spPr>
          <a:xfrm>
            <a:off x="4090162" y="4444108"/>
            <a:ext cx="344236" cy="65661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2" name="Flèche : courbe vers la droite 21">
            <a:extLst>
              <a:ext uri="{FF2B5EF4-FFF2-40B4-BE49-F238E27FC236}">
                <a16:creationId xmlns:a16="http://schemas.microsoft.com/office/drawing/2014/main" id="{4EF3199C-3C82-ECBB-6B2E-77926FBCE790}"/>
              </a:ext>
            </a:extLst>
          </p:cNvPr>
          <p:cNvSpPr/>
          <p:nvPr/>
        </p:nvSpPr>
        <p:spPr>
          <a:xfrm>
            <a:off x="6304164" y="5725728"/>
            <a:ext cx="344236" cy="65661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Flèche : courbe vers la droite 22">
            <a:extLst>
              <a:ext uri="{FF2B5EF4-FFF2-40B4-BE49-F238E27FC236}">
                <a16:creationId xmlns:a16="http://schemas.microsoft.com/office/drawing/2014/main" id="{EAEDF768-634F-A6C7-2E7C-A7E1521ECD05}"/>
              </a:ext>
            </a:extLst>
          </p:cNvPr>
          <p:cNvSpPr/>
          <p:nvPr/>
        </p:nvSpPr>
        <p:spPr>
          <a:xfrm>
            <a:off x="2158618" y="3111551"/>
            <a:ext cx="344236" cy="65661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Espace réservé du numéro de diapositive 23">
            <a:extLst>
              <a:ext uri="{FF2B5EF4-FFF2-40B4-BE49-F238E27FC236}">
                <a16:creationId xmlns:a16="http://schemas.microsoft.com/office/drawing/2014/main" id="{313FC50F-ACB1-C02B-6893-2314268CB58A}"/>
              </a:ext>
            </a:extLst>
          </p:cNvPr>
          <p:cNvSpPr>
            <a:spLocks noGrp="1"/>
          </p:cNvSpPr>
          <p:nvPr>
            <p:ph type="sldNum" sz="quarter" idx="12"/>
          </p:nvPr>
        </p:nvSpPr>
        <p:spPr/>
        <p:txBody>
          <a:bodyPr/>
          <a:lstStyle/>
          <a:p>
            <a:fld id="{C2D23CD8-6E2D-4C57-A0D3-F808F739AE11}" type="slidenum">
              <a:rPr lang="fr-FR" smtClean="0"/>
              <a:t>7</a:t>
            </a:fld>
            <a:endParaRPr lang="fr-FR"/>
          </a:p>
        </p:txBody>
      </p:sp>
    </p:spTree>
    <p:extLst>
      <p:ext uri="{BB962C8B-B14F-4D97-AF65-F5344CB8AC3E}">
        <p14:creationId xmlns:p14="http://schemas.microsoft.com/office/powerpoint/2010/main" val="129131907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71A383-C978-41C6-5CC8-941D2570072F}"/>
              </a:ext>
            </a:extLst>
          </p:cNvPr>
          <p:cNvSpPr/>
          <p:nvPr/>
        </p:nvSpPr>
        <p:spPr>
          <a:xfrm>
            <a:off x="0" y="1"/>
            <a:ext cx="12192000" cy="3238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5" name="Connecteur droit 4">
            <a:extLst>
              <a:ext uri="{FF2B5EF4-FFF2-40B4-BE49-F238E27FC236}">
                <a16:creationId xmlns:a16="http://schemas.microsoft.com/office/drawing/2014/main" id="{36B268D8-1631-E901-4A80-A653D7746C0D}"/>
              </a:ext>
            </a:extLst>
          </p:cNvPr>
          <p:cNvCxnSpPr/>
          <p:nvPr/>
        </p:nvCxnSpPr>
        <p:spPr>
          <a:xfrm flipH="1">
            <a:off x="2209800" y="3609975"/>
            <a:ext cx="8372475"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9000D64-31E7-38AA-3C5A-B181C684B2D0}"/>
              </a:ext>
            </a:extLst>
          </p:cNvPr>
          <p:cNvSpPr txBox="1"/>
          <p:nvPr/>
        </p:nvSpPr>
        <p:spPr>
          <a:xfrm>
            <a:off x="3190875" y="2955637"/>
            <a:ext cx="5810250" cy="584775"/>
          </a:xfrm>
          <a:prstGeom prst="rect">
            <a:avLst/>
          </a:prstGeom>
          <a:noFill/>
          <a:ln>
            <a:noFill/>
          </a:ln>
        </p:spPr>
        <p:txBody>
          <a:bodyPr wrap="square" rtlCol="0">
            <a:spAutoFit/>
          </a:bodyPr>
          <a:lstStyle/>
          <a:p>
            <a:pPr algn="ctr"/>
            <a:r>
              <a:rPr lang="fr-FR" sz="3200" b="1" dirty="0"/>
              <a:t>Spécifications générales</a:t>
            </a:r>
          </a:p>
        </p:txBody>
      </p:sp>
      <p:sp>
        <p:nvSpPr>
          <p:cNvPr id="2" name="Espace réservé du numéro de diapositive 1">
            <a:extLst>
              <a:ext uri="{FF2B5EF4-FFF2-40B4-BE49-F238E27FC236}">
                <a16:creationId xmlns:a16="http://schemas.microsoft.com/office/drawing/2014/main" id="{4AC74053-3AB5-9AC9-BA84-AA93C6082615}"/>
              </a:ext>
            </a:extLst>
          </p:cNvPr>
          <p:cNvSpPr>
            <a:spLocks noGrp="1"/>
          </p:cNvSpPr>
          <p:nvPr>
            <p:ph type="sldNum" sz="quarter" idx="12"/>
          </p:nvPr>
        </p:nvSpPr>
        <p:spPr/>
        <p:txBody>
          <a:bodyPr/>
          <a:lstStyle/>
          <a:p>
            <a:fld id="{C2D23CD8-6E2D-4C57-A0D3-F808F739AE11}" type="slidenum">
              <a:rPr lang="fr-FR" smtClean="0"/>
              <a:t>8</a:t>
            </a:fld>
            <a:endParaRPr lang="fr-FR"/>
          </a:p>
        </p:txBody>
      </p:sp>
    </p:spTree>
    <p:extLst>
      <p:ext uri="{BB962C8B-B14F-4D97-AF65-F5344CB8AC3E}">
        <p14:creationId xmlns:p14="http://schemas.microsoft.com/office/powerpoint/2010/main" val="3939445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2A370E-C643-1389-D8B7-D4411E58D299}"/>
              </a:ext>
            </a:extLst>
          </p:cNvPr>
          <p:cNvSpPr/>
          <p:nvPr/>
        </p:nvSpPr>
        <p:spPr>
          <a:xfrm>
            <a:off x="0" y="0"/>
            <a:ext cx="429209" cy="513184"/>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b="1" dirty="0"/>
              <a:t>1</a:t>
            </a:r>
          </a:p>
        </p:txBody>
      </p:sp>
      <p:sp>
        <p:nvSpPr>
          <p:cNvPr id="10" name="Rectangle 9">
            <a:extLst>
              <a:ext uri="{FF2B5EF4-FFF2-40B4-BE49-F238E27FC236}">
                <a16:creationId xmlns:a16="http://schemas.microsoft.com/office/drawing/2014/main" id="{259DCB11-0EAB-A11A-09E0-1F385031635E}"/>
              </a:ext>
            </a:extLst>
          </p:cNvPr>
          <p:cNvSpPr/>
          <p:nvPr/>
        </p:nvSpPr>
        <p:spPr>
          <a:xfrm>
            <a:off x="429209" y="0"/>
            <a:ext cx="429209" cy="513184"/>
          </a:xfrm>
          <a:prstGeom prst="rect">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2</a:t>
            </a:r>
          </a:p>
        </p:txBody>
      </p:sp>
      <p:sp>
        <p:nvSpPr>
          <p:cNvPr id="11" name="Rectangle 10">
            <a:extLst>
              <a:ext uri="{FF2B5EF4-FFF2-40B4-BE49-F238E27FC236}">
                <a16:creationId xmlns:a16="http://schemas.microsoft.com/office/drawing/2014/main" id="{A5EAEF3F-FAAE-1830-5B9F-BFC08EE49B86}"/>
              </a:ext>
            </a:extLst>
          </p:cNvPr>
          <p:cNvSpPr/>
          <p:nvPr/>
        </p:nvSpPr>
        <p:spPr>
          <a:xfrm>
            <a:off x="858418" y="0"/>
            <a:ext cx="429209" cy="513184"/>
          </a:xfrm>
          <a:prstGeom prst="rect">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3</a:t>
            </a:r>
          </a:p>
        </p:txBody>
      </p:sp>
      <p:sp>
        <p:nvSpPr>
          <p:cNvPr id="12" name="Rectangle 11">
            <a:extLst>
              <a:ext uri="{FF2B5EF4-FFF2-40B4-BE49-F238E27FC236}">
                <a16:creationId xmlns:a16="http://schemas.microsoft.com/office/drawing/2014/main" id="{E6D30B9A-A4EA-2DEE-39F4-ADD770184013}"/>
              </a:ext>
            </a:extLst>
          </p:cNvPr>
          <p:cNvSpPr/>
          <p:nvPr/>
        </p:nvSpPr>
        <p:spPr>
          <a:xfrm>
            <a:off x="1287627" y="0"/>
            <a:ext cx="429209" cy="513184"/>
          </a:xfrm>
          <a:prstGeom prst="rect">
            <a:avLst/>
          </a:prstGeom>
          <a:solidFill>
            <a:schemeClr val="accent5">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4</a:t>
            </a:r>
          </a:p>
        </p:txBody>
      </p:sp>
      <p:sp>
        <p:nvSpPr>
          <p:cNvPr id="13" name="Rectangle 12">
            <a:extLst>
              <a:ext uri="{FF2B5EF4-FFF2-40B4-BE49-F238E27FC236}">
                <a16:creationId xmlns:a16="http://schemas.microsoft.com/office/drawing/2014/main" id="{C288C1DF-CB37-C4ED-154E-12B31DE4D430}"/>
              </a:ext>
            </a:extLst>
          </p:cNvPr>
          <p:cNvSpPr/>
          <p:nvPr/>
        </p:nvSpPr>
        <p:spPr>
          <a:xfrm>
            <a:off x="1716836" y="0"/>
            <a:ext cx="429209" cy="513184"/>
          </a:xfrm>
          <a:prstGeom prst="rect">
            <a:avLst/>
          </a:prstGeom>
          <a:solidFill>
            <a:schemeClr val="accent5">
              <a:lumMod val="40000"/>
              <a:lumOff val="6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t>5</a:t>
            </a:r>
          </a:p>
        </p:txBody>
      </p:sp>
      <p:sp>
        <p:nvSpPr>
          <p:cNvPr id="14" name="Google Shape;177;p29">
            <a:extLst>
              <a:ext uri="{FF2B5EF4-FFF2-40B4-BE49-F238E27FC236}">
                <a16:creationId xmlns:a16="http://schemas.microsoft.com/office/drawing/2014/main" id="{7969A729-2A58-99A5-E46E-54440904E7E5}"/>
              </a:ext>
            </a:extLst>
          </p:cNvPr>
          <p:cNvSpPr/>
          <p:nvPr/>
        </p:nvSpPr>
        <p:spPr>
          <a:xfrm>
            <a:off x="0" y="499511"/>
            <a:ext cx="3069772" cy="513184"/>
          </a:xfrm>
          <a:prstGeom prst="rect">
            <a:avLst/>
          </a:prstGeom>
          <a:solidFill>
            <a:schemeClr val="accent5">
              <a:lumMod val="75000"/>
            </a:schemeClr>
          </a:solidFill>
          <a:ln>
            <a:solidFill>
              <a:schemeClr val="accent5">
                <a:lumMod val="75000"/>
              </a:schemeClr>
            </a:solidFill>
          </a:ln>
        </p:spPr>
        <p:txBody>
          <a:bodyPr spcFirstLastPara="1" wrap="square" lIns="91425" tIns="45700" rIns="91425" bIns="45700" anchor="ctr" anchorCtr="0">
            <a:noAutofit/>
          </a:bodyPr>
          <a:lstStyle/>
          <a:p>
            <a:pPr lvl="0" algn="ctr"/>
            <a:r>
              <a:rPr lang="fr-FR" sz="2000" dirty="0">
                <a:solidFill>
                  <a:srgbClr val="FFFFFF"/>
                </a:solidFill>
                <a:ea typeface="Calibri"/>
                <a:cs typeface="Calibri"/>
                <a:sym typeface="Calibri"/>
              </a:rPr>
              <a:t>Spécifications générales</a:t>
            </a:r>
            <a:endParaRPr lang="fr-FR" sz="2000" dirty="0"/>
          </a:p>
        </p:txBody>
      </p:sp>
      <p:sp>
        <p:nvSpPr>
          <p:cNvPr id="26" name="Rectangle 25"/>
          <p:cNvSpPr/>
          <p:nvPr/>
        </p:nvSpPr>
        <p:spPr>
          <a:xfrm>
            <a:off x="2322340" y="1897363"/>
            <a:ext cx="1285801" cy="369332"/>
          </a:xfrm>
          <a:prstGeom prst="rect">
            <a:avLst/>
          </a:prstGeom>
        </p:spPr>
        <p:txBody>
          <a:bodyPr wrap="none">
            <a:spAutoFit/>
          </a:bodyPr>
          <a:lstStyle/>
          <a:p>
            <a:pPr algn="ctr"/>
            <a:r>
              <a:rPr lang="fr-FR" b="1" dirty="0">
                <a:solidFill>
                  <a:schemeClr val="bg1"/>
                </a:solidFill>
              </a:rPr>
              <a:t>Front office</a:t>
            </a:r>
          </a:p>
        </p:txBody>
      </p:sp>
      <p:sp>
        <p:nvSpPr>
          <p:cNvPr id="27" name="Rectangle 26"/>
          <p:cNvSpPr/>
          <p:nvPr/>
        </p:nvSpPr>
        <p:spPr>
          <a:xfrm>
            <a:off x="2322339" y="4465723"/>
            <a:ext cx="1226619" cy="369332"/>
          </a:xfrm>
          <a:prstGeom prst="rect">
            <a:avLst/>
          </a:prstGeom>
        </p:spPr>
        <p:txBody>
          <a:bodyPr wrap="none">
            <a:spAutoFit/>
          </a:bodyPr>
          <a:lstStyle/>
          <a:p>
            <a:pPr algn="ctr"/>
            <a:r>
              <a:rPr lang="fr-FR" b="1" dirty="0">
                <a:solidFill>
                  <a:schemeClr val="bg1"/>
                </a:solidFill>
              </a:rPr>
              <a:t>Back office</a:t>
            </a:r>
          </a:p>
        </p:txBody>
      </p:sp>
      <p:sp>
        <p:nvSpPr>
          <p:cNvPr id="28" name="Rectangle 27"/>
          <p:cNvSpPr/>
          <p:nvPr/>
        </p:nvSpPr>
        <p:spPr>
          <a:xfrm>
            <a:off x="1287627" y="2658327"/>
            <a:ext cx="8906960" cy="1200329"/>
          </a:xfrm>
          <a:prstGeom prst="rect">
            <a:avLst/>
          </a:prstGeom>
        </p:spPr>
        <p:txBody>
          <a:bodyPr wrap="square" anchor="t">
            <a:spAutoFit/>
          </a:bodyPr>
          <a:lstStyle/>
          <a:p>
            <a:br>
              <a:rPr lang="fr-FR" dirty="0"/>
            </a:br>
            <a:endParaRPr lang="fr-FR" dirty="0"/>
          </a:p>
          <a:p>
            <a:pPr marL="285750" indent="-285750">
              <a:buFont typeface="Wingdings" panose="05000000000000000000" pitchFamily="2" charset="2"/>
              <a:buChar char="Ø"/>
            </a:pPr>
            <a:endParaRPr lang="fr-FR" dirty="0"/>
          </a:p>
          <a:p>
            <a:endParaRPr lang="fr-FR" dirty="0"/>
          </a:p>
        </p:txBody>
      </p:sp>
      <p:sp>
        <p:nvSpPr>
          <p:cNvPr id="2" name="ZoneTexte 1">
            <a:extLst>
              <a:ext uri="{FF2B5EF4-FFF2-40B4-BE49-F238E27FC236}">
                <a16:creationId xmlns:a16="http://schemas.microsoft.com/office/drawing/2014/main" id="{78790171-1739-DCC6-889C-9C85FD859C14}"/>
              </a:ext>
            </a:extLst>
          </p:cNvPr>
          <p:cNvSpPr txBox="1"/>
          <p:nvPr/>
        </p:nvSpPr>
        <p:spPr>
          <a:xfrm>
            <a:off x="2771872" y="80479"/>
            <a:ext cx="3001248" cy="830997"/>
          </a:xfrm>
          <a:prstGeom prst="rect">
            <a:avLst/>
          </a:prstGeom>
          <a:noFill/>
          <a:ln>
            <a:noFill/>
          </a:ln>
        </p:spPr>
        <p:txBody>
          <a:bodyPr wrap="square" rtlCol="0">
            <a:spAutoFit/>
          </a:bodyPr>
          <a:lstStyle/>
          <a:p>
            <a:pPr algn="ctr"/>
            <a:r>
              <a:rPr lang="fr-FR" sz="2400" b="1" dirty="0">
                <a:solidFill>
                  <a:schemeClr val="accent5">
                    <a:lumMod val="75000"/>
                  </a:schemeClr>
                </a:solidFill>
              </a:rPr>
              <a:t>Spécifications fonctionnelles</a:t>
            </a:r>
          </a:p>
        </p:txBody>
      </p:sp>
      <p:sp>
        <p:nvSpPr>
          <p:cNvPr id="3" name="ZoneTexte 2">
            <a:extLst>
              <a:ext uri="{FF2B5EF4-FFF2-40B4-BE49-F238E27FC236}">
                <a16:creationId xmlns:a16="http://schemas.microsoft.com/office/drawing/2014/main" id="{2CFF64AA-9252-2ABD-CEB6-1614835139FF}"/>
              </a:ext>
            </a:extLst>
          </p:cNvPr>
          <p:cNvSpPr txBox="1"/>
          <p:nvPr/>
        </p:nvSpPr>
        <p:spPr>
          <a:xfrm>
            <a:off x="5938964" y="57111"/>
            <a:ext cx="2880001" cy="830997"/>
          </a:xfrm>
          <a:prstGeom prst="rect">
            <a:avLst/>
          </a:prstGeom>
          <a:noFill/>
        </p:spPr>
        <p:txBody>
          <a:bodyPr wrap="square">
            <a:spAutoFit/>
          </a:bodyPr>
          <a:lstStyle/>
          <a:p>
            <a:pPr algn="ctr"/>
            <a:r>
              <a:rPr lang="fr-FR" sz="2400" b="1" dirty="0">
                <a:solidFill>
                  <a:schemeClr val="bg2">
                    <a:lumMod val="90000"/>
                  </a:schemeClr>
                </a:solidFill>
              </a:rPr>
              <a:t>Spécifications techniques</a:t>
            </a:r>
          </a:p>
        </p:txBody>
      </p:sp>
      <p:sp>
        <p:nvSpPr>
          <p:cNvPr id="5" name="Rectangle 4">
            <a:extLst>
              <a:ext uri="{FF2B5EF4-FFF2-40B4-BE49-F238E27FC236}">
                <a16:creationId xmlns:a16="http://schemas.microsoft.com/office/drawing/2014/main" id="{B6EF6E88-A871-B127-3589-6E8369678C58}"/>
              </a:ext>
            </a:extLst>
          </p:cNvPr>
          <p:cNvSpPr/>
          <p:nvPr/>
        </p:nvSpPr>
        <p:spPr>
          <a:xfrm>
            <a:off x="3107299" y="919871"/>
            <a:ext cx="282635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F12FA57E-137E-3613-FE5A-C43476FDC20B}"/>
              </a:ext>
            </a:extLst>
          </p:cNvPr>
          <p:cNvSpPr txBox="1"/>
          <p:nvPr/>
        </p:nvSpPr>
        <p:spPr>
          <a:xfrm>
            <a:off x="8897360" y="57111"/>
            <a:ext cx="3001248" cy="830997"/>
          </a:xfrm>
          <a:prstGeom prst="rect">
            <a:avLst/>
          </a:prstGeom>
          <a:noFill/>
          <a:ln>
            <a:noFill/>
          </a:ln>
        </p:spPr>
        <p:txBody>
          <a:bodyPr wrap="square" rtlCol="0">
            <a:spAutoFit/>
          </a:bodyPr>
          <a:lstStyle/>
          <a:p>
            <a:pPr algn="ctr"/>
            <a:r>
              <a:rPr lang="fr-FR" sz="2400" b="1" dirty="0">
                <a:solidFill>
                  <a:schemeClr val="bg2">
                    <a:lumMod val="90000"/>
                  </a:schemeClr>
                </a:solidFill>
              </a:rPr>
              <a:t>Etude de benchmarking</a:t>
            </a:r>
          </a:p>
        </p:txBody>
      </p:sp>
      <p:sp>
        <p:nvSpPr>
          <p:cNvPr id="7" name="Rectangle 6">
            <a:extLst>
              <a:ext uri="{FF2B5EF4-FFF2-40B4-BE49-F238E27FC236}">
                <a16:creationId xmlns:a16="http://schemas.microsoft.com/office/drawing/2014/main" id="{5BAFAA9B-C8C6-697D-AB58-E6C890A67690}"/>
              </a:ext>
            </a:extLst>
          </p:cNvPr>
          <p:cNvSpPr/>
          <p:nvPr/>
        </p:nvSpPr>
        <p:spPr>
          <a:xfrm>
            <a:off x="9122230" y="942730"/>
            <a:ext cx="2826351"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7B99C22A-2566-C6FE-A596-72B927E2FA22}"/>
              </a:ext>
            </a:extLst>
          </p:cNvPr>
          <p:cNvSpPr/>
          <p:nvPr/>
        </p:nvSpPr>
        <p:spPr>
          <a:xfrm>
            <a:off x="6114764" y="939903"/>
            <a:ext cx="2826351" cy="4571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5" name="Groupe 44">
            <a:extLst>
              <a:ext uri="{FF2B5EF4-FFF2-40B4-BE49-F238E27FC236}">
                <a16:creationId xmlns:a16="http://schemas.microsoft.com/office/drawing/2014/main" id="{A47470D5-4520-D389-0EE2-D7502C3EC814}"/>
              </a:ext>
            </a:extLst>
          </p:cNvPr>
          <p:cNvGrpSpPr/>
          <p:nvPr/>
        </p:nvGrpSpPr>
        <p:grpSpPr>
          <a:xfrm>
            <a:off x="1114233" y="2403285"/>
            <a:ext cx="508902" cy="3515891"/>
            <a:chOff x="677790" y="2289953"/>
            <a:chExt cx="632785" cy="3832846"/>
          </a:xfrm>
        </p:grpSpPr>
        <p:pic>
          <p:nvPicPr>
            <p:cNvPr id="19" name="Image 18">
              <a:extLst>
                <a:ext uri="{FF2B5EF4-FFF2-40B4-BE49-F238E27FC236}">
                  <a16:creationId xmlns:a16="http://schemas.microsoft.com/office/drawing/2014/main" id="{8A0047FF-F4C1-A994-E583-F7892F1FC288}"/>
                </a:ext>
              </a:extLst>
            </p:cNvPr>
            <p:cNvPicPr>
              <a:picLocks noChangeAspect="1"/>
            </p:cNvPicPr>
            <p:nvPr/>
          </p:nvPicPr>
          <p:blipFill>
            <a:blip r:embed="rId3"/>
            <a:stretch>
              <a:fillRect/>
            </a:stretch>
          </p:blipFill>
          <p:spPr>
            <a:xfrm>
              <a:off x="677790" y="2289953"/>
              <a:ext cx="591363" cy="603556"/>
            </a:xfrm>
            <a:prstGeom prst="rect">
              <a:avLst/>
            </a:prstGeom>
          </p:spPr>
        </p:pic>
        <p:pic>
          <p:nvPicPr>
            <p:cNvPr id="30" name="Image 29">
              <a:extLst>
                <a:ext uri="{FF2B5EF4-FFF2-40B4-BE49-F238E27FC236}">
                  <a16:creationId xmlns:a16="http://schemas.microsoft.com/office/drawing/2014/main" id="{2F3B4E11-4BAA-3B85-B11A-9FB48DC793AC}"/>
                </a:ext>
              </a:extLst>
            </p:cNvPr>
            <p:cNvPicPr>
              <a:picLocks noChangeAspect="1"/>
            </p:cNvPicPr>
            <p:nvPr/>
          </p:nvPicPr>
          <p:blipFill>
            <a:blip r:embed="rId3"/>
            <a:stretch>
              <a:fillRect/>
            </a:stretch>
          </p:blipFill>
          <p:spPr>
            <a:xfrm>
              <a:off x="687440" y="3099630"/>
              <a:ext cx="591363" cy="603556"/>
            </a:xfrm>
            <a:prstGeom prst="rect">
              <a:avLst/>
            </a:prstGeom>
          </p:spPr>
        </p:pic>
        <p:pic>
          <p:nvPicPr>
            <p:cNvPr id="31" name="Image 30">
              <a:extLst>
                <a:ext uri="{FF2B5EF4-FFF2-40B4-BE49-F238E27FC236}">
                  <a16:creationId xmlns:a16="http://schemas.microsoft.com/office/drawing/2014/main" id="{1E3F0FCA-AC84-C122-69CA-BBDC7D622747}"/>
                </a:ext>
              </a:extLst>
            </p:cNvPr>
            <p:cNvPicPr>
              <a:picLocks noChangeAspect="1"/>
            </p:cNvPicPr>
            <p:nvPr/>
          </p:nvPicPr>
          <p:blipFill>
            <a:blip r:embed="rId3"/>
            <a:stretch>
              <a:fillRect/>
            </a:stretch>
          </p:blipFill>
          <p:spPr>
            <a:xfrm>
              <a:off x="696264" y="3903795"/>
              <a:ext cx="591363" cy="603556"/>
            </a:xfrm>
            <a:prstGeom prst="rect">
              <a:avLst/>
            </a:prstGeom>
          </p:spPr>
        </p:pic>
        <p:pic>
          <p:nvPicPr>
            <p:cNvPr id="32" name="Image 31">
              <a:extLst>
                <a:ext uri="{FF2B5EF4-FFF2-40B4-BE49-F238E27FC236}">
                  <a16:creationId xmlns:a16="http://schemas.microsoft.com/office/drawing/2014/main" id="{261B8873-D157-661F-1FDE-995DA5475F6B}"/>
                </a:ext>
              </a:extLst>
            </p:cNvPr>
            <p:cNvPicPr>
              <a:picLocks noChangeAspect="1"/>
            </p:cNvPicPr>
            <p:nvPr/>
          </p:nvPicPr>
          <p:blipFill>
            <a:blip r:embed="rId3"/>
            <a:stretch>
              <a:fillRect/>
            </a:stretch>
          </p:blipFill>
          <p:spPr>
            <a:xfrm>
              <a:off x="696264" y="4711519"/>
              <a:ext cx="591363" cy="603556"/>
            </a:xfrm>
            <a:prstGeom prst="rect">
              <a:avLst/>
            </a:prstGeom>
          </p:spPr>
        </p:pic>
        <p:pic>
          <p:nvPicPr>
            <p:cNvPr id="33" name="Image 32">
              <a:extLst>
                <a:ext uri="{FF2B5EF4-FFF2-40B4-BE49-F238E27FC236}">
                  <a16:creationId xmlns:a16="http://schemas.microsoft.com/office/drawing/2014/main" id="{0ECC5614-6A86-764C-1190-7BB3056628FC}"/>
                </a:ext>
              </a:extLst>
            </p:cNvPr>
            <p:cNvPicPr>
              <a:picLocks noChangeAspect="1"/>
            </p:cNvPicPr>
            <p:nvPr/>
          </p:nvPicPr>
          <p:blipFill>
            <a:blip r:embed="rId3"/>
            <a:stretch>
              <a:fillRect/>
            </a:stretch>
          </p:blipFill>
          <p:spPr>
            <a:xfrm>
              <a:off x="719212" y="5519243"/>
              <a:ext cx="591363" cy="603556"/>
            </a:xfrm>
            <a:prstGeom prst="rect">
              <a:avLst/>
            </a:prstGeom>
          </p:spPr>
        </p:pic>
      </p:grpSp>
      <p:grpSp>
        <p:nvGrpSpPr>
          <p:cNvPr id="46" name="Groupe 45">
            <a:extLst>
              <a:ext uri="{FF2B5EF4-FFF2-40B4-BE49-F238E27FC236}">
                <a16:creationId xmlns:a16="http://schemas.microsoft.com/office/drawing/2014/main" id="{E456E3DC-5543-C9F0-926C-EA680D358EC9}"/>
              </a:ext>
            </a:extLst>
          </p:cNvPr>
          <p:cNvGrpSpPr/>
          <p:nvPr/>
        </p:nvGrpSpPr>
        <p:grpSpPr>
          <a:xfrm>
            <a:off x="1834259" y="2403285"/>
            <a:ext cx="7104129" cy="3462990"/>
            <a:chOff x="1423689" y="2360072"/>
            <a:chExt cx="7104129" cy="3462990"/>
          </a:xfrm>
        </p:grpSpPr>
        <p:sp>
          <p:nvSpPr>
            <p:cNvPr id="35" name="ZoneTexte 34">
              <a:extLst>
                <a:ext uri="{FF2B5EF4-FFF2-40B4-BE49-F238E27FC236}">
                  <a16:creationId xmlns:a16="http://schemas.microsoft.com/office/drawing/2014/main" id="{8D83AD95-D3F5-D25D-E2DA-605F14163053}"/>
                </a:ext>
              </a:extLst>
            </p:cNvPr>
            <p:cNvSpPr txBox="1"/>
            <p:nvPr/>
          </p:nvSpPr>
          <p:spPr>
            <a:xfrm>
              <a:off x="1476903" y="2360072"/>
              <a:ext cx="6128424" cy="769441"/>
            </a:xfrm>
            <a:prstGeom prst="rect">
              <a:avLst/>
            </a:prstGeom>
            <a:noFill/>
            <a:effectLst/>
          </p:spPr>
          <p:txBody>
            <a:bodyPr wrap="square">
              <a:spAutoFit/>
            </a:bodyPr>
            <a:lstStyle/>
            <a:p>
              <a:r>
                <a:rPr lang="fr-FR" sz="2200" b="1" dirty="0">
                  <a:solidFill>
                    <a:schemeClr val="tx2">
                      <a:lumMod val="75000"/>
                    </a:schemeClr>
                  </a:solidFill>
                  <a:ea typeface="Verdana" panose="020B0604030504040204" pitchFamily="34" charset="0"/>
                </a:rPr>
                <a:t>Visualiser les </a:t>
              </a:r>
              <a:r>
                <a:rPr lang="fr-FR" sz="2200" b="1" dirty="0" err="1">
                  <a:solidFill>
                    <a:schemeClr val="tx2">
                      <a:lumMod val="75000"/>
                    </a:schemeClr>
                  </a:solidFill>
                  <a:ea typeface="Verdana" panose="020B0604030504040204" pitchFamily="34" charset="0"/>
                </a:rPr>
                <a:t>GABs</a:t>
              </a:r>
              <a:r>
                <a:rPr lang="fr-FR" sz="2200" b="1" dirty="0">
                  <a:solidFill>
                    <a:schemeClr val="tx2">
                      <a:lumMod val="75000"/>
                    </a:schemeClr>
                  </a:solidFill>
                  <a:ea typeface="Verdana" panose="020B0604030504040204" pitchFamily="34" charset="0"/>
                </a:rPr>
                <a:t> sur la carte </a:t>
              </a:r>
              <a:br>
                <a:rPr lang="fr-FR" sz="2200" b="1" dirty="0">
                  <a:solidFill>
                    <a:schemeClr val="tx2">
                      <a:lumMod val="75000"/>
                    </a:schemeClr>
                  </a:solidFill>
                  <a:ea typeface="Verdana" panose="020B0604030504040204" pitchFamily="34" charset="0"/>
                </a:rPr>
              </a:br>
              <a:endParaRPr lang="fr-FR" sz="2200" b="1" dirty="0">
                <a:solidFill>
                  <a:schemeClr val="tx2">
                    <a:lumMod val="75000"/>
                  </a:schemeClr>
                </a:solidFill>
                <a:ea typeface="Verdana" panose="020B0604030504040204" pitchFamily="34" charset="0"/>
              </a:endParaRPr>
            </a:p>
          </p:txBody>
        </p:sp>
        <p:sp>
          <p:nvSpPr>
            <p:cNvPr id="37" name="ZoneTexte 36">
              <a:extLst>
                <a:ext uri="{FF2B5EF4-FFF2-40B4-BE49-F238E27FC236}">
                  <a16:creationId xmlns:a16="http://schemas.microsoft.com/office/drawing/2014/main" id="{606A4495-0B48-0D4E-3636-8A9A01EAD5F7}"/>
                </a:ext>
              </a:extLst>
            </p:cNvPr>
            <p:cNvSpPr txBox="1"/>
            <p:nvPr/>
          </p:nvSpPr>
          <p:spPr>
            <a:xfrm>
              <a:off x="1476903" y="3177161"/>
              <a:ext cx="6653718" cy="430887"/>
            </a:xfrm>
            <a:prstGeom prst="rect">
              <a:avLst/>
            </a:prstGeom>
            <a:noFill/>
          </p:spPr>
          <p:txBody>
            <a:bodyPr wrap="square">
              <a:spAutoFit/>
            </a:bodyPr>
            <a:lstStyle/>
            <a:p>
              <a:r>
                <a:rPr lang="fr-FR" sz="2200" b="1" dirty="0">
                  <a:solidFill>
                    <a:schemeClr val="tx2">
                      <a:lumMod val="75000"/>
                    </a:schemeClr>
                  </a:solidFill>
                  <a:ea typeface="Verdana" panose="020B0604030504040204" pitchFamily="34" charset="0"/>
                </a:rPr>
                <a:t>Visualiser la liste des </a:t>
              </a:r>
              <a:r>
                <a:rPr lang="fr-FR" sz="2200" b="1" dirty="0" err="1">
                  <a:solidFill>
                    <a:schemeClr val="tx2">
                      <a:lumMod val="75000"/>
                    </a:schemeClr>
                  </a:solidFill>
                  <a:ea typeface="Verdana" panose="020B0604030504040204" pitchFamily="34" charset="0"/>
                </a:rPr>
                <a:t>GABs</a:t>
              </a:r>
              <a:r>
                <a:rPr lang="fr-FR" sz="2200" b="1" dirty="0">
                  <a:solidFill>
                    <a:schemeClr val="tx2">
                      <a:lumMod val="75000"/>
                    </a:schemeClr>
                  </a:solidFill>
                  <a:ea typeface="Verdana" panose="020B0604030504040204" pitchFamily="34" charset="0"/>
                </a:rPr>
                <a:t> </a:t>
              </a:r>
            </a:p>
          </p:txBody>
        </p:sp>
        <p:sp>
          <p:nvSpPr>
            <p:cNvPr id="39" name="ZoneTexte 38">
              <a:extLst>
                <a:ext uri="{FF2B5EF4-FFF2-40B4-BE49-F238E27FC236}">
                  <a16:creationId xmlns:a16="http://schemas.microsoft.com/office/drawing/2014/main" id="{97C692F0-69A3-D1E1-46E5-428101281E1B}"/>
                </a:ext>
              </a:extLst>
            </p:cNvPr>
            <p:cNvSpPr txBox="1"/>
            <p:nvPr/>
          </p:nvSpPr>
          <p:spPr>
            <a:xfrm>
              <a:off x="1476903" y="3920141"/>
              <a:ext cx="6965004" cy="430887"/>
            </a:xfrm>
            <a:prstGeom prst="rect">
              <a:avLst/>
            </a:prstGeom>
            <a:noFill/>
          </p:spPr>
          <p:txBody>
            <a:bodyPr wrap="square">
              <a:spAutoFit/>
            </a:bodyPr>
            <a:lstStyle/>
            <a:p>
              <a:r>
                <a:rPr lang="fr-FR" sz="2200" b="1" dirty="0">
                  <a:solidFill>
                    <a:schemeClr val="tx2">
                      <a:lumMod val="75000"/>
                    </a:schemeClr>
                  </a:solidFill>
                  <a:ea typeface="Verdana" panose="020B0604030504040204" pitchFamily="34" charset="0"/>
                </a:rPr>
                <a:t>Rechercher un GAB</a:t>
              </a:r>
            </a:p>
          </p:txBody>
        </p:sp>
        <p:sp>
          <p:nvSpPr>
            <p:cNvPr id="41" name="ZoneTexte 40">
              <a:extLst>
                <a:ext uri="{FF2B5EF4-FFF2-40B4-BE49-F238E27FC236}">
                  <a16:creationId xmlns:a16="http://schemas.microsoft.com/office/drawing/2014/main" id="{3D048E59-A4AE-88FE-ACB2-210C0B953712}"/>
                </a:ext>
              </a:extLst>
            </p:cNvPr>
            <p:cNvSpPr txBox="1"/>
            <p:nvPr/>
          </p:nvSpPr>
          <p:spPr>
            <a:xfrm>
              <a:off x="1455810" y="4669361"/>
              <a:ext cx="7072008" cy="430887"/>
            </a:xfrm>
            <a:prstGeom prst="rect">
              <a:avLst/>
            </a:prstGeom>
            <a:noFill/>
          </p:spPr>
          <p:txBody>
            <a:bodyPr wrap="square">
              <a:spAutoFit/>
            </a:bodyPr>
            <a:lstStyle/>
            <a:p>
              <a:r>
                <a:rPr lang="fr-FR" sz="2200" b="1" dirty="0">
                  <a:solidFill>
                    <a:schemeClr val="tx2">
                      <a:lumMod val="75000"/>
                    </a:schemeClr>
                  </a:solidFill>
                  <a:ea typeface="Verdana" panose="020B0604030504040204" pitchFamily="34" charset="0"/>
                </a:rPr>
                <a:t>Partager la localisation du GAB</a:t>
              </a:r>
            </a:p>
          </p:txBody>
        </p:sp>
        <p:sp>
          <p:nvSpPr>
            <p:cNvPr id="43" name="ZoneTexte 42">
              <a:extLst>
                <a:ext uri="{FF2B5EF4-FFF2-40B4-BE49-F238E27FC236}">
                  <a16:creationId xmlns:a16="http://schemas.microsoft.com/office/drawing/2014/main" id="{450A3B2C-171C-D04A-A0D8-5808FEC4019B}"/>
                </a:ext>
              </a:extLst>
            </p:cNvPr>
            <p:cNvSpPr txBox="1"/>
            <p:nvPr/>
          </p:nvSpPr>
          <p:spPr>
            <a:xfrm>
              <a:off x="1423689" y="5392175"/>
              <a:ext cx="7072008" cy="430887"/>
            </a:xfrm>
            <a:prstGeom prst="rect">
              <a:avLst/>
            </a:prstGeom>
            <a:noFill/>
          </p:spPr>
          <p:txBody>
            <a:bodyPr wrap="square">
              <a:spAutoFit/>
            </a:bodyPr>
            <a:lstStyle/>
            <a:p>
              <a:r>
                <a:rPr lang="fr-FR" sz="2200" b="1" dirty="0">
                  <a:solidFill>
                    <a:schemeClr val="tx2">
                      <a:lumMod val="75000"/>
                    </a:schemeClr>
                  </a:solidFill>
                  <a:ea typeface="Verdana" panose="020B0604030504040204" pitchFamily="34" charset="0"/>
                </a:rPr>
                <a:t>Recommander l’application</a:t>
              </a:r>
            </a:p>
          </p:txBody>
        </p:sp>
      </p:grpSp>
      <p:sp>
        <p:nvSpPr>
          <p:cNvPr id="44" name="Rectangle 43">
            <a:extLst>
              <a:ext uri="{FF2B5EF4-FFF2-40B4-BE49-F238E27FC236}">
                <a16:creationId xmlns:a16="http://schemas.microsoft.com/office/drawing/2014/main" id="{B851AF58-47CF-F86D-6D06-F35860961816}"/>
              </a:ext>
            </a:extLst>
          </p:cNvPr>
          <p:cNvSpPr/>
          <p:nvPr/>
        </p:nvSpPr>
        <p:spPr>
          <a:xfrm>
            <a:off x="1214206" y="1389345"/>
            <a:ext cx="6131807" cy="584775"/>
          </a:xfrm>
          <a:prstGeom prst="rect">
            <a:avLst/>
          </a:prstGeom>
          <a:noFill/>
        </p:spPr>
        <p:txBody>
          <a:bodyPr wrap="none" lIns="91440" tIns="45720" rIns="91440" bIns="45720">
            <a:spAutoFit/>
          </a:bodyPr>
          <a:lstStyle/>
          <a:p>
            <a:pPr algn="ctr"/>
            <a:r>
              <a:rPr lang="fr-FR" sz="3200" b="0" cap="none" spc="0" dirty="0">
                <a:ln w="0"/>
                <a:solidFill>
                  <a:schemeClr val="accent1"/>
                </a:solidFill>
                <a:effectLst>
                  <a:outerShdw blurRad="38100" dist="25400" dir="5400000" algn="ctr" rotWithShape="0">
                    <a:srgbClr val="6E747A">
                      <a:alpha val="43000"/>
                    </a:srgbClr>
                  </a:outerShdw>
                </a:effectLst>
              </a:rPr>
              <a:t>Grandes fonctionnalités du système</a:t>
            </a:r>
          </a:p>
        </p:txBody>
      </p:sp>
      <p:pic>
        <p:nvPicPr>
          <p:cNvPr id="47" name="Image 46">
            <a:extLst>
              <a:ext uri="{FF2B5EF4-FFF2-40B4-BE49-F238E27FC236}">
                <a16:creationId xmlns:a16="http://schemas.microsoft.com/office/drawing/2014/main" id="{964BE72C-D73C-D97E-2A3E-EE98E615A4E7}"/>
              </a:ext>
            </a:extLst>
          </p:cNvPr>
          <p:cNvPicPr>
            <a:picLocks noChangeAspect="1"/>
          </p:cNvPicPr>
          <p:nvPr/>
        </p:nvPicPr>
        <p:blipFill>
          <a:blip r:embed="rId4"/>
          <a:stretch>
            <a:fillRect/>
          </a:stretch>
        </p:blipFill>
        <p:spPr>
          <a:xfrm>
            <a:off x="635628" y="1431727"/>
            <a:ext cx="493462" cy="502862"/>
          </a:xfrm>
          <a:prstGeom prst="rect">
            <a:avLst/>
          </a:prstGeom>
        </p:spPr>
      </p:pic>
      <p:sp>
        <p:nvSpPr>
          <p:cNvPr id="4" name="Espace réservé du numéro de diapositive 3">
            <a:extLst>
              <a:ext uri="{FF2B5EF4-FFF2-40B4-BE49-F238E27FC236}">
                <a16:creationId xmlns:a16="http://schemas.microsoft.com/office/drawing/2014/main" id="{2911744A-59FA-73E0-9DE3-59D31CBC372F}"/>
              </a:ext>
            </a:extLst>
          </p:cNvPr>
          <p:cNvSpPr>
            <a:spLocks noGrp="1"/>
          </p:cNvSpPr>
          <p:nvPr>
            <p:ph type="sldNum" sz="quarter" idx="12"/>
          </p:nvPr>
        </p:nvSpPr>
        <p:spPr/>
        <p:txBody>
          <a:bodyPr/>
          <a:lstStyle/>
          <a:p>
            <a:fld id="{C2D23CD8-6E2D-4C57-A0D3-F808F739AE11}" type="slidenum">
              <a:rPr lang="fr-FR" smtClean="0"/>
              <a:t>9</a:t>
            </a:fld>
            <a:endParaRPr lang="fr-FR"/>
          </a:p>
        </p:txBody>
      </p:sp>
    </p:spTree>
    <p:extLst>
      <p:ext uri="{BB962C8B-B14F-4D97-AF65-F5344CB8AC3E}">
        <p14:creationId xmlns:p14="http://schemas.microsoft.com/office/powerpoint/2010/main" val="242607808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arn(inVertical)">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arn(inVertical)">
                                      <p:cBhvr>
                                        <p:cTn id="15" dur="500"/>
                                        <p:tgtEl>
                                          <p:spTgt spid="45"/>
                                        </p:tgtEl>
                                      </p:cBhvr>
                                    </p:animEffect>
                                  </p:childTnLst>
                                </p:cTn>
                              </p:par>
                              <p:par>
                                <p:cTn id="16" presetID="16" presetClass="entr" presetSubtype="21"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barn(inVertical)">
                                      <p:cBhvr>
                                        <p:cTn id="1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14022</TotalTime>
  <Words>1928</Words>
  <Application>Microsoft Office PowerPoint</Application>
  <PresentationFormat>Grand écran</PresentationFormat>
  <Paragraphs>463</Paragraphs>
  <Slides>30</Slides>
  <Notes>24</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30</vt:i4>
      </vt:variant>
    </vt:vector>
  </HeadingPairs>
  <TitlesOfParts>
    <vt:vector size="39" baseType="lpstr">
      <vt:lpstr>Arial</vt:lpstr>
      <vt:lpstr>Arial Rounded MT Bold</vt:lpstr>
      <vt:lpstr>Bahnschrift</vt:lpstr>
      <vt:lpstr>Calibri</vt:lpstr>
      <vt:lpstr>Calibri Light</vt:lpstr>
      <vt:lpstr>Open Sans</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noha2020sefrou@outlook.fr</dc:creator>
  <cp:lastModifiedBy>MOHAMED ABDERRAFIK</cp:lastModifiedBy>
  <cp:revision>241</cp:revision>
  <dcterms:created xsi:type="dcterms:W3CDTF">2023-05-21T08:17:03Z</dcterms:created>
  <dcterms:modified xsi:type="dcterms:W3CDTF">2023-07-06T08:33:34Z</dcterms:modified>
</cp:coreProperties>
</file>